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700" r:id="rId2"/>
    <p:sldId id="447" r:id="rId3"/>
    <p:sldId id="578" r:id="rId4"/>
    <p:sldId id="653" r:id="rId5"/>
    <p:sldId id="654" r:id="rId6"/>
    <p:sldId id="655" r:id="rId7"/>
    <p:sldId id="697" r:id="rId8"/>
    <p:sldId id="656" r:id="rId9"/>
    <p:sldId id="657" r:id="rId10"/>
    <p:sldId id="658" r:id="rId11"/>
    <p:sldId id="659" r:id="rId12"/>
    <p:sldId id="660" r:id="rId13"/>
    <p:sldId id="661" r:id="rId14"/>
    <p:sldId id="689" r:id="rId15"/>
    <p:sldId id="690" r:id="rId16"/>
    <p:sldId id="691" r:id="rId17"/>
    <p:sldId id="692" r:id="rId18"/>
    <p:sldId id="662" r:id="rId19"/>
    <p:sldId id="663" r:id="rId20"/>
    <p:sldId id="698" r:id="rId21"/>
    <p:sldId id="664" r:id="rId22"/>
    <p:sldId id="665" r:id="rId23"/>
    <p:sldId id="666" r:id="rId24"/>
    <p:sldId id="667" r:id="rId25"/>
    <p:sldId id="695" r:id="rId26"/>
    <p:sldId id="668" r:id="rId27"/>
    <p:sldId id="669" r:id="rId28"/>
    <p:sldId id="670" r:id="rId29"/>
    <p:sldId id="694" r:id="rId30"/>
    <p:sldId id="671" r:id="rId31"/>
    <p:sldId id="672" r:id="rId32"/>
    <p:sldId id="673" r:id="rId33"/>
    <p:sldId id="674" r:id="rId34"/>
    <p:sldId id="675" r:id="rId35"/>
    <p:sldId id="676" r:id="rId36"/>
    <p:sldId id="693" r:id="rId37"/>
    <p:sldId id="677" r:id="rId38"/>
    <p:sldId id="678" r:id="rId39"/>
    <p:sldId id="679" r:id="rId40"/>
    <p:sldId id="680" r:id="rId41"/>
    <p:sldId id="681" r:id="rId42"/>
    <p:sldId id="699" r:id="rId43"/>
    <p:sldId id="682" r:id="rId44"/>
    <p:sldId id="683" r:id="rId45"/>
    <p:sldId id="684" r:id="rId46"/>
    <p:sldId id="685" r:id="rId47"/>
    <p:sldId id="686" r:id="rId48"/>
    <p:sldId id="687" r:id="rId49"/>
    <p:sldId id="696" r:id="rId50"/>
    <p:sldId id="688" r:id="rId51"/>
    <p:sldId id="70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ld9Y7uGo+xdYLJyh5iu7/A==" hashData="9FYIyDIeUO8mM9jcB8CuKne5EwKwERGXDetgVh3qFoakv4BBtHPz/4iahlTYRlVPmYADg3ubXAMG3xVte+YnVA=="/>
  <p:extLst>
    <p:ext uri="{EFAFB233-063F-42B5-8137-9DF3F51BA10A}">
      <p15:sldGuideLst xmlns:p15="http://schemas.microsoft.com/office/powerpoint/2012/main">
        <p15:guide id="1" orient="horz" pos="324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783"/>
  </p:normalViewPr>
  <p:slideViewPr>
    <p:cSldViewPr snapToGrid="0" snapToObjects="1">
      <p:cViewPr varScale="1">
        <p:scale>
          <a:sx n="79" d="100"/>
          <a:sy n="79" d="100"/>
        </p:scale>
        <p:origin x="845" y="62"/>
      </p:cViewPr>
      <p:guideLst>
        <p:guide orient="horz" pos="324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390E7-7720-6346-B70B-19F583BE4EB9}" type="datetimeFigureOut">
              <a:rPr lang="en-US" smtClean="0"/>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C442F-C52E-1F42-A6BA-4466C2815034}" type="slidenum">
              <a:rPr lang="en-US" smtClean="0"/>
              <a:t>‹#›</a:t>
            </a:fld>
            <a:endParaRPr lang="en-US"/>
          </a:p>
        </p:txBody>
      </p:sp>
    </p:spTree>
    <p:extLst>
      <p:ext uri="{BB962C8B-B14F-4D97-AF65-F5344CB8AC3E}">
        <p14:creationId xmlns:p14="http://schemas.microsoft.com/office/powerpoint/2010/main" val="1899090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tiff"/><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3.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3.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4.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3.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3.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5.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6.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7.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3.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11" Type="http://schemas.microsoft.com/office/2007/relationships/hdphoto" Target="../media/hdphoto8.wdp"/><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9.tiff"/></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5.png"/><Relationship Id="rId9" Type="http://schemas.microsoft.com/office/2007/relationships/hdphoto" Target="../media/hdphoto9.wdp"/></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21.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4.png"/><Relationship Id="rId4" Type="http://schemas.openxmlformats.org/officeDocument/2006/relationships/image" Target="../media/image19.png"/><Relationship Id="rId9" Type="http://schemas.microsoft.com/office/2007/relationships/hdphoto" Target="../media/hdphoto8.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png"/><Relationship Id="rId7" Type="http://schemas.microsoft.com/office/2007/relationships/hdphoto" Target="../media/hdphoto10.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p:nvPicPr>
        <p:blipFill rotWithShape="1">
          <a:blip r:embed="rId9"/>
          <a:srcRect/>
          <a:stretch/>
        </p:blipFill>
        <p:spPr>
          <a:xfrm>
            <a:off x="959767" y="3827036"/>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0" name="Picture 29">
            <a:extLst>
              <a:ext uri="{FF2B5EF4-FFF2-40B4-BE49-F238E27FC236}">
                <a16:creationId xmlns:a16="http://schemas.microsoft.com/office/drawing/2014/main" id="{BD370FB6-7031-0A4B-838F-03DBE8CD8D6E}"/>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8983130" y="2329344"/>
            <a:ext cx="2199311" cy="2199311"/>
          </a:xfrm>
          <a:prstGeom prst="rect">
            <a:avLst/>
          </a:prstGeom>
        </p:spPr>
      </p:pic>
    </p:spTree>
    <p:extLst>
      <p:ext uri="{BB962C8B-B14F-4D97-AF65-F5344CB8AC3E}">
        <p14:creationId xmlns:p14="http://schemas.microsoft.com/office/powerpoint/2010/main" val="2439697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688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
            <a:extLst>
              <a:ext uri="{FF2B5EF4-FFF2-40B4-BE49-F238E27FC236}">
                <a16:creationId xmlns:a16="http://schemas.microsoft.com/office/drawing/2014/main" id="{547EBE5F-87A3-4053-B3D0-DB0217EBD53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02045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43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1160647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388845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1019777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605280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310283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30561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97358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21489CE0-196C-4C42-9757-3759E6FAF4ED}"/>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5" name="Date Placeholder 1">
            <a:extLst>
              <a:ext uri="{FF2B5EF4-FFF2-40B4-BE49-F238E27FC236}">
                <a16:creationId xmlns:a16="http://schemas.microsoft.com/office/drawing/2014/main" id="{7679F503-E571-4752-ABB6-9A181A2DCE5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2321546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212328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113171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4182364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6"/>
          <a:srcRect/>
          <a:stretch/>
        </p:blipFill>
        <p:spPr>
          <a:xfrm>
            <a:off x="9115686" y="307556"/>
            <a:ext cx="2748260" cy="1167953"/>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4" name="Picture 33">
            <a:extLst>
              <a:ext uri="{FF2B5EF4-FFF2-40B4-BE49-F238E27FC236}">
                <a16:creationId xmlns:a16="http://schemas.microsoft.com/office/drawing/2014/main" id="{A4C937B4-E297-9841-83AC-450FF7FB542D}"/>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983130" y="2079962"/>
            <a:ext cx="2199311" cy="2199311"/>
          </a:xfrm>
          <a:prstGeom prst="rect">
            <a:avLst/>
          </a:prstGeom>
        </p:spPr>
      </p:pic>
      <p:pic>
        <p:nvPicPr>
          <p:cNvPr id="33" name="Picture 32">
            <a:extLst>
              <a:ext uri="{FF2B5EF4-FFF2-40B4-BE49-F238E27FC236}">
                <a16:creationId xmlns:a16="http://schemas.microsoft.com/office/drawing/2014/main" id="{6EF48AA3-8F64-284A-82BF-DF6BEAAC7689}"/>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Tree>
    <p:extLst>
      <p:ext uri="{BB962C8B-B14F-4D97-AF65-F5344CB8AC3E}">
        <p14:creationId xmlns:p14="http://schemas.microsoft.com/office/powerpoint/2010/main" val="1690158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p:nvPicPr>
        <p:blipFill>
          <a:blip r:embed="rId10" cstate="email">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spTree>
    <p:extLst>
      <p:ext uri="{BB962C8B-B14F-4D97-AF65-F5344CB8AC3E}">
        <p14:creationId xmlns:p14="http://schemas.microsoft.com/office/powerpoint/2010/main" val="2845857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524B-3775-8E40-83BE-42D237CCC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9AE7A3-9159-0C4C-9D60-90C19B280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FDC548-CD30-6D4B-B09B-48C5FDD36EA2}"/>
              </a:ext>
            </a:extLst>
          </p:cNvPr>
          <p:cNvSpPr>
            <a:spLocks noGrp="1"/>
          </p:cNvSpPr>
          <p:nvPr>
            <p:ph type="dt" sz="half" idx="10"/>
          </p:nvPr>
        </p:nvSpPr>
        <p:spPr/>
        <p:txBody>
          <a:bodyPr/>
          <a:lstStyle/>
          <a:p>
            <a:fld id="{1F584CCD-0C21-864C-9026-5993C0EB128B}" type="datetimeFigureOut">
              <a:rPr lang="en-US" smtClean="0"/>
              <a:t>9/9/2025</a:t>
            </a:fld>
            <a:endParaRPr lang="en-US"/>
          </a:p>
        </p:txBody>
      </p:sp>
      <p:sp>
        <p:nvSpPr>
          <p:cNvPr id="5" name="Footer Placeholder 4">
            <a:extLst>
              <a:ext uri="{FF2B5EF4-FFF2-40B4-BE49-F238E27FC236}">
                <a16:creationId xmlns:a16="http://schemas.microsoft.com/office/drawing/2014/main" id="{5B10D054-4F39-4A45-A001-51EB6C63B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BCF83-C468-B444-B66A-90B5162E02B6}"/>
              </a:ext>
            </a:extLst>
          </p:cNvPr>
          <p:cNvSpPr>
            <a:spLocks noGrp="1"/>
          </p:cNvSpPr>
          <p:nvPr>
            <p:ph type="sldNum" sz="quarter" idx="12"/>
          </p:nvPr>
        </p:nvSpPr>
        <p:spPr/>
        <p:txBody>
          <a:bodyPr/>
          <a:lstStyle/>
          <a:p>
            <a:fld id="{D1EA3A2B-9384-7841-8AB4-BFE375740426}" type="slidenum">
              <a:rPr lang="en-US" smtClean="0"/>
              <a:t>‹#›</a:t>
            </a:fld>
            <a:endParaRPr lang="en-US"/>
          </a:p>
        </p:txBody>
      </p:sp>
    </p:spTree>
    <p:extLst>
      <p:ext uri="{BB962C8B-B14F-4D97-AF65-F5344CB8AC3E}">
        <p14:creationId xmlns:p14="http://schemas.microsoft.com/office/powerpoint/2010/main" val="4084191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userDrawn="1">
            <p:extLst>
              <p:ext uri="{D42A27DB-BD31-4B8C-83A1-F6EECF244321}">
                <p14:modId xmlns:p14="http://schemas.microsoft.com/office/powerpoint/2010/main" val="3442934261"/>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1976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5181600">
                  <a:extLst>
                    <a:ext uri="{9D8B030D-6E8A-4147-A177-3AD203B41FA5}">
                      <a16:colId xmlns:a16="http://schemas.microsoft.com/office/drawing/2014/main" val="20002"/>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400" b="1" kern="1200" noProof="1">
                        <a:solidFill>
                          <a:schemeClr val="bg1"/>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85333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800" y="215182"/>
            <a:ext cx="116784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2568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143000"/>
            <a:ext cx="5737600" cy="5181600"/>
          </a:xfrm>
        </p:spPr>
        <p:txBody>
          <a:bodyPr/>
          <a:lstStyle>
            <a:lvl1pPr marL="342900" indent="-342900">
              <a:buFont typeface="Wingdings" charset="2"/>
              <a:buChar char="§"/>
              <a:defRPr sz="2400"/>
            </a:lvl1pPr>
            <a:lvl2pPr marL="742950" indent="-285750">
              <a:buFont typeface="ZapfDingbatsITC" charset="0"/>
              <a:buChar cha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graphicFrame>
        <p:nvGraphicFramePr>
          <p:cNvPr id="9" name="Table 8"/>
          <p:cNvGraphicFramePr>
            <a:graphicFrameLocks noGrp="1"/>
          </p:cNvGraphicFramePr>
          <p:nvPr userDrawn="1">
            <p:extLst>
              <p:ext uri="{D42A27DB-BD31-4B8C-83A1-F6EECF244321}">
                <p14:modId xmlns:p14="http://schemas.microsoft.com/office/powerpoint/2010/main" val="218929349"/>
              </p:ext>
            </p:extLst>
          </p:nvPr>
        </p:nvGraphicFramePr>
        <p:xfrm>
          <a:off x="0" y="6477000"/>
          <a:ext cx="12192000" cy="391954"/>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91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bg1"/>
                          </a:solidFill>
                          <a:latin typeface="+mn-lt"/>
                          <a:ea typeface="Open Sans SemiBold" panose="020B0706030804020204" pitchFamily="34" charset="0"/>
                          <a:cs typeface="Open Sans SemiBold" panose="020B0706030804020204" pitchFamily="34" charset="0"/>
                        </a:rPr>
                        <a:t>Unit: 3 – Transport Layer</a:t>
                      </a:r>
                      <a:endParaRPr lang="da-DK" sz="1400" b="1" kern="1200" noProof="1">
                        <a:solidFill>
                          <a:srgbClr val="FFFFFF"/>
                        </a:solidFill>
                        <a:latin typeface="+mn-lt"/>
                        <a:ea typeface="Open Sans" panose="020B0606030504020204" pitchFamily="34" charset="0"/>
                        <a:cs typeface="Open Sans" panose="020B0606030504020204" pitchFamily="34" charset="0"/>
                      </a:endParaRPr>
                    </a:p>
                  </a:txBody>
                  <a:tcPr marL="121920" marR="12192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a-DK" sz="1400" b="1" kern="1200" noProof="1">
                          <a:solidFill>
                            <a:schemeClr val="bg1"/>
                          </a:solidFill>
                          <a:latin typeface="+mn-lt"/>
                          <a:ea typeface="Open Sans" panose="020B0606030504020204" pitchFamily="34" charset="0"/>
                          <a:cs typeface="Open Sans" panose="020B0606030504020204" pitchFamily="34" charset="0"/>
                        </a:rPr>
                        <a:t>Darshan Institute of Engineering &amp; Technology</a:t>
                      </a:r>
                    </a:p>
                  </a:txBody>
                  <a:tcPr marL="121920" marR="121920" anchor="ctr"/>
                </a:tc>
                <a:extLst>
                  <a:ext uri="{0D108BD9-81ED-4DB2-BD59-A6C34878D82A}">
                    <a16:rowId xmlns:a16="http://schemas.microsoft.com/office/drawing/2014/main" val="10000"/>
                  </a:ext>
                </a:extLst>
              </a:tr>
            </a:tbl>
          </a:graphicData>
        </a:graphic>
      </p:graphicFrame>
      <p:cxnSp>
        <p:nvCxnSpPr>
          <p:cNvPr id="10" name="Straight Connector 9"/>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86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538511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666534" cy="338554"/>
          </a:xfrm>
          <a:prstGeom prst="rect">
            <a:avLst/>
          </a:prstGeom>
          <a:noFill/>
        </p:spPr>
        <p:txBody>
          <a:bodyPr wrap="none" rtlCol="0">
            <a:spAutoFit/>
          </a:bodyPr>
          <a:lstStyle/>
          <a:p>
            <a:r>
              <a:rPr lang="en-US" sz="1600" dirty="0"/>
              <a:t>Darshan Institute of Computer Application,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5"/>
          <a:srcRect/>
          <a:stretch/>
        </p:blipFill>
        <p:spPr>
          <a:xfrm>
            <a:off x="8451730" y="244174"/>
            <a:ext cx="3395148" cy="1442867"/>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US"/>
              <a:t>Click icon to add picture</a:t>
            </a:r>
          </a:p>
        </p:txBody>
      </p:sp>
      <p:pic>
        <p:nvPicPr>
          <p:cNvPr id="30" name="Picture 29">
            <a:extLst>
              <a:ext uri="{FF2B5EF4-FFF2-40B4-BE49-F238E27FC236}">
                <a16:creationId xmlns:a16="http://schemas.microsoft.com/office/drawing/2014/main" id="{BD370FB6-7031-0A4B-838F-03DBE8CD8D6E}"/>
              </a:ext>
            </a:extLst>
          </p:cNvPr>
          <p:cNvPicPr>
            <a:picLocks noChangeAspect="1"/>
          </p:cNvPicPr>
          <p:nvPr userDrawn="1"/>
        </p:nvPicPr>
        <p:blipFill>
          <a:blip r:embed="rId7"/>
          <a:stretch>
            <a:fillRect/>
          </a:stretch>
        </p:blipFill>
        <p:spPr>
          <a:xfrm>
            <a:off x="8983130" y="2329344"/>
            <a:ext cx="2199311" cy="2199311"/>
          </a:xfrm>
          <a:prstGeom prst="rect">
            <a:avLst/>
          </a:prstGeom>
        </p:spPr>
      </p:pic>
      <p:pic>
        <p:nvPicPr>
          <p:cNvPr id="31" name="Picture 30">
            <a:extLst>
              <a:ext uri="{FF2B5EF4-FFF2-40B4-BE49-F238E27FC236}">
                <a16:creationId xmlns:a16="http://schemas.microsoft.com/office/drawing/2014/main" id="{D1946227-18C8-F84C-AE02-FA328FFAD9DD}"/>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Tree>
    <p:extLst>
      <p:ext uri="{BB962C8B-B14F-4D97-AF65-F5344CB8AC3E}">
        <p14:creationId xmlns:p14="http://schemas.microsoft.com/office/powerpoint/2010/main" val="2829563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5" name="Picture 4">
            <a:extLst>
              <a:ext uri="{FF2B5EF4-FFF2-40B4-BE49-F238E27FC236}">
                <a16:creationId xmlns:a16="http://schemas.microsoft.com/office/drawing/2014/main" id="{777FB6A7-9254-31DE-D613-15B74DA5C58E}"/>
              </a:ext>
            </a:extLst>
          </p:cNvPr>
          <p:cNvPicPr>
            <a:picLocks noChangeAspect="1"/>
          </p:cNvPicPr>
          <p:nvPr userDrawn="1"/>
        </p:nvPicPr>
        <p:blipFill>
          <a:blip r:embed="rId5">
            <a:alphaModFix amt="35000"/>
          </a:blip>
          <a:srcRect/>
          <a:stretch/>
        </p:blipFill>
        <p:spPr>
          <a:xfrm>
            <a:off x="9982200" y="5715125"/>
            <a:ext cx="2088924" cy="887749"/>
          </a:xfrm>
          <a:prstGeom prst="rect">
            <a:avLst/>
          </a:prstGeom>
        </p:spPr>
      </p:pic>
    </p:spTree>
    <p:extLst>
      <p:ext uri="{BB962C8B-B14F-4D97-AF65-F5344CB8AC3E}">
        <p14:creationId xmlns:p14="http://schemas.microsoft.com/office/powerpoint/2010/main" val="629317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666534" cy="338554"/>
          </a:xfrm>
          <a:prstGeom prst="rect">
            <a:avLst/>
          </a:prstGeom>
          <a:noFill/>
        </p:spPr>
        <p:txBody>
          <a:bodyPr wrap="none" rtlCol="0">
            <a:spAutoFit/>
          </a:bodyPr>
          <a:lstStyle/>
          <a:p>
            <a:r>
              <a:rPr lang="en-US" sz="1600" dirty="0"/>
              <a:t>Darshan Institute of Computer Application,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5"/>
          <a:srcRect/>
          <a:stretch/>
        </p:blipFill>
        <p:spPr>
          <a:xfrm>
            <a:off x="8832523" y="186561"/>
            <a:ext cx="3064414" cy="1302312"/>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Tree>
    <p:extLst>
      <p:ext uri="{BB962C8B-B14F-4D97-AF65-F5344CB8AC3E}">
        <p14:creationId xmlns:p14="http://schemas.microsoft.com/office/powerpoint/2010/main" val="57381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7FE28E9-05C7-BA4A-A6B9-63B6ED98C644}"/>
              </a:ext>
            </a:extLst>
          </p:cNvPr>
          <p:cNvPicPr>
            <a:picLocks noChangeAspect="1"/>
          </p:cNvPicPr>
          <p:nvPr/>
        </p:nvPicPr>
        <p:blipFill>
          <a:blip r:embed="rId3">
            <a:alphaModFix amt="35000"/>
          </a:blip>
          <a:srcRect/>
          <a:stretch/>
        </p:blipFill>
        <p:spPr>
          <a:xfrm>
            <a:off x="9971896" y="711201"/>
            <a:ext cx="2088924" cy="887749"/>
          </a:xfrm>
          <a:prstGeom prst="rect">
            <a:avLst/>
          </a:prstGeom>
        </p:spPr>
      </p:pic>
      <p:sp>
        <p:nvSpPr>
          <p:cNvPr id="4" name="Footer Placeholder 2">
            <a:extLst>
              <a:ext uri="{FF2B5EF4-FFF2-40B4-BE49-F238E27FC236}">
                <a16:creationId xmlns:a16="http://schemas.microsoft.com/office/drawing/2014/main" id="{538D31E1-44EA-57F8-3809-9C68FBC125D3}"/>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#2305CS332 (CN)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3" name="Date Placeholder 1">
            <a:extLst>
              <a:ext uri="{FF2B5EF4-FFF2-40B4-BE49-F238E27FC236}">
                <a16:creationId xmlns:a16="http://schemas.microsoft.com/office/drawing/2014/main" id="{A0273809-CD76-4D38-9B58-1C0CB90DF5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4172465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#2305CS332 (CN)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5 – Link Layer &amp; Local Area Networks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3C8C9CD-3693-C144-BADE-D675A4049479}"/>
              </a:ext>
            </a:extLst>
          </p:cNvPr>
          <p:cNvPicPr>
            <a:picLocks noChangeAspect="1"/>
          </p:cNvPicPr>
          <p:nvPr/>
        </p:nvPicPr>
        <p:blipFill>
          <a:blip r:embed="rId3">
            <a:alphaModFix amt="35000"/>
          </a:blip>
          <a:srcRect/>
          <a:stretch/>
        </p:blipFill>
        <p:spPr>
          <a:xfrm>
            <a:off x="9982200" y="5715125"/>
            <a:ext cx="2088924" cy="887749"/>
          </a:xfrm>
          <a:prstGeom prst="rect">
            <a:avLst/>
          </a:prstGeom>
        </p:spPr>
      </p:pic>
    </p:spTree>
    <p:extLst>
      <p:ext uri="{BB962C8B-B14F-4D97-AF65-F5344CB8AC3E}">
        <p14:creationId xmlns:p14="http://schemas.microsoft.com/office/powerpoint/2010/main" val="1255735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5 – The Link layer and Local area networks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E3282D9E-37C3-44BC-824D-2A6B47E4347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1848749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79FD50AE-2B4F-8D48-8D6B-5E238535F779}"/>
              </a:ext>
            </a:extLst>
          </p:cNvPr>
          <p:cNvSpPr txBox="1">
            <a:spLocks/>
          </p:cNvSpPr>
          <p:nvPr userDrawn="1"/>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9" name="Date Placeholder 1">
            <a:extLst>
              <a:ext uri="{FF2B5EF4-FFF2-40B4-BE49-F238E27FC236}">
                <a16:creationId xmlns:a16="http://schemas.microsoft.com/office/drawing/2014/main" id="{61126F4B-6A6B-4E7D-AC07-EDEDFAB7753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Devangi</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L. Kotak</a:t>
            </a:r>
          </a:p>
        </p:txBody>
      </p:sp>
    </p:spTree>
    <p:extLst>
      <p:ext uri="{BB962C8B-B14F-4D97-AF65-F5344CB8AC3E}">
        <p14:creationId xmlns:p14="http://schemas.microsoft.com/office/powerpoint/2010/main" val="186260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a16="http://schemas.microsoft.com/office/drawing/2014/main" id="{2802A992-B18A-47D4-8497-02E7586DF58D}"/>
              </a:ext>
            </a:extLst>
          </p:cNvPr>
          <p:cNvGrpSpPr/>
          <p:nvPr/>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77477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#3150710(CN)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4 – Network Layer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2811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84CCD-0C21-864C-9026-5993C0EB128B}" type="datetimeFigureOut">
              <a:rPr lang="en-US" smtClean="0"/>
              <a:t>9/9/2025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A3A2B-9384-7841-8AB4-BFE375740426}" type="slidenum">
              <a:rPr lang="en-US" smtClean="0"/>
              <a:t>‹#›</a:t>
            </a:fld>
            <a:endParaRPr lang="en-US"/>
          </a:p>
        </p:txBody>
      </p:sp>
    </p:spTree>
    <p:extLst>
      <p:ext uri="{BB962C8B-B14F-4D97-AF65-F5344CB8AC3E}">
        <p14:creationId xmlns:p14="http://schemas.microsoft.com/office/powerpoint/2010/main" val="3116861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7" r:id="rId3"/>
    <p:sldLayoutId id="2147483688" r:id="rId4"/>
    <p:sldLayoutId id="2147483689"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4" r:id="rId26"/>
    <p:sldLayoutId id="2147483685" r:id="rId27"/>
    <p:sldLayoutId id="2147483686" r:id="rId28"/>
    <p:sldLayoutId id="2147483690" r:id="rId29"/>
    <p:sldLayoutId id="2147483691"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EBD4442-5C83-5F4A-8AEA-1614164C8779}"/>
              </a:ext>
            </a:extLst>
          </p:cNvPr>
          <p:cNvSpPr>
            <a:spLocks noGrp="1"/>
          </p:cNvSpPr>
          <p:nvPr>
            <p:ph type="body" sz="quarter" idx="11"/>
          </p:nvPr>
        </p:nvSpPr>
        <p:spPr/>
        <p:txBody>
          <a:bodyPr/>
          <a:lstStyle/>
          <a:p>
            <a:r>
              <a:rPr lang="en-US" dirty="0"/>
              <a:t>Devangi.kotak@darshan.ac.in</a:t>
            </a:r>
          </a:p>
        </p:txBody>
      </p:sp>
      <p:sp>
        <p:nvSpPr>
          <p:cNvPr id="8" name="Text Placeholder 7">
            <a:extLst>
              <a:ext uri="{FF2B5EF4-FFF2-40B4-BE49-F238E27FC236}">
                <a16:creationId xmlns:a16="http://schemas.microsoft.com/office/drawing/2014/main" id="{3E4F568A-30BE-2049-9622-DC2108A446C8}"/>
              </a:ext>
            </a:extLst>
          </p:cNvPr>
          <p:cNvSpPr>
            <a:spLocks noGrp="1"/>
          </p:cNvSpPr>
          <p:nvPr>
            <p:ph type="body" sz="quarter" idx="13"/>
          </p:nvPr>
        </p:nvSpPr>
        <p:spPr/>
        <p:txBody>
          <a:bodyPr/>
          <a:lstStyle/>
          <a:p>
            <a:r>
              <a:rPr lang="en-US" dirty="0"/>
              <a:t>Department of Computer Application</a:t>
            </a:r>
          </a:p>
        </p:txBody>
      </p:sp>
      <p:sp>
        <p:nvSpPr>
          <p:cNvPr id="9" name="Text Placeholder 8">
            <a:extLst>
              <a:ext uri="{FF2B5EF4-FFF2-40B4-BE49-F238E27FC236}">
                <a16:creationId xmlns:a16="http://schemas.microsoft.com/office/drawing/2014/main" id="{171A5B73-F4FC-AC48-953E-993670B73518}"/>
              </a:ext>
            </a:extLst>
          </p:cNvPr>
          <p:cNvSpPr>
            <a:spLocks noGrp="1"/>
          </p:cNvSpPr>
          <p:nvPr>
            <p:ph type="body" sz="quarter" idx="14"/>
          </p:nvPr>
        </p:nvSpPr>
        <p:spPr/>
        <p:txBody>
          <a:bodyPr/>
          <a:lstStyle/>
          <a:p>
            <a:r>
              <a:rPr lang="en-US" dirty="0"/>
              <a:t>Prof. </a:t>
            </a:r>
            <a:r>
              <a:rPr lang="en-US" dirty="0" err="1"/>
              <a:t>Devangi</a:t>
            </a:r>
            <a:r>
              <a:rPr lang="en-US"/>
              <a:t> L. Kotak</a:t>
            </a:r>
            <a:endParaRPr lang="en-US" dirty="0"/>
          </a:p>
        </p:txBody>
      </p:sp>
      <p:sp>
        <p:nvSpPr>
          <p:cNvPr id="10" name="Text Placeholder 9">
            <a:extLst>
              <a:ext uri="{FF2B5EF4-FFF2-40B4-BE49-F238E27FC236}">
                <a16:creationId xmlns:a16="http://schemas.microsoft.com/office/drawing/2014/main" id="{773BE456-33E7-B748-B5B3-F501CA8044F3}"/>
              </a:ext>
            </a:extLst>
          </p:cNvPr>
          <p:cNvSpPr>
            <a:spLocks noGrp="1"/>
          </p:cNvSpPr>
          <p:nvPr>
            <p:ph type="body" sz="quarter" idx="16"/>
          </p:nvPr>
        </p:nvSpPr>
        <p:spPr/>
        <p:txBody>
          <a:bodyPr/>
          <a:lstStyle/>
          <a:p>
            <a:pPr>
              <a:spcAft>
                <a:spcPts val="600"/>
              </a:spcAft>
            </a:pPr>
            <a:r>
              <a:rPr lang="en-US" b="1" dirty="0"/>
              <a:t>Computer Networks </a:t>
            </a:r>
            <a:r>
              <a:rPr lang="en-US" dirty="0"/>
              <a:t>(CN)</a:t>
            </a:r>
          </a:p>
          <a:p>
            <a:pPr>
              <a:spcAft>
                <a:spcPts val="600"/>
              </a:spcAft>
            </a:pPr>
            <a:r>
              <a:rPr lang="en-US" dirty="0"/>
              <a:t>DU #2305CS332</a:t>
            </a:r>
          </a:p>
        </p:txBody>
      </p:sp>
      <p:pic>
        <p:nvPicPr>
          <p:cNvPr id="14" name="Picture Placeholder 13">
            <a:extLst>
              <a:ext uri="{FF2B5EF4-FFF2-40B4-BE49-F238E27FC236}">
                <a16:creationId xmlns:a16="http://schemas.microsoft.com/office/drawing/2014/main" id="{A90813FE-E67E-4024-95C5-6A5CFC1D5FA9}"/>
              </a:ext>
            </a:extLst>
          </p:cNvPr>
          <p:cNvPicPr>
            <a:picLocks noGrp="1" noChangeAspect="1"/>
          </p:cNvPicPr>
          <p:nvPr>
            <p:ph type="pic" sz="quarter" idx="10"/>
          </p:nvPr>
        </p:nvPicPr>
        <p:blipFill>
          <a:blip r:embed="rId2"/>
          <a:srcRect l="3855" r="3855"/>
          <a:stretch>
            <a:fillRect/>
          </a:stretch>
        </p:blipFill>
        <p:spPr/>
      </p:pic>
      <p:sp>
        <p:nvSpPr>
          <p:cNvPr id="12" name="Title 3">
            <a:extLst>
              <a:ext uri="{FF2B5EF4-FFF2-40B4-BE49-F238E27FC236}">
                <a16:creationId xmlns:a16="http://schemas.microsoft.com/office/drawing/2014/main" id="{FCEC5E80-5E5C-4212-B2D5-BA67D146A62A}"/>
              </a:ext>
            </a:extLst>
          </p:cNvPr>
          <p:cNvSpPr>
            <a:spLocks noGrp="1"/>
          </p:cNvSpPr>
          <p:nvPr>
            <p:ph type="ctrTitle"/>
          </p:nvPr>
        </p:nvSpPr>
        <p:spPr>
          <a:xfrm>
            <a:off x="558800" y="1122363"/>
            <a:ext cx="7035800" cy="2578100"/>
          </a:xfrm>
        </p:spPr>
        <p:txBody>
          <a:bodyPr/>
          <a:lstStyle/>
          <a:p>
            <a:r>
              <a:rPr lang="en-US" sz="5400" b="0" dirty="0"/>
              <a:t>Unit-5:</a:t>
            </a:r>
            <a:r>
              <a:rPr lang="en-US" sz="8000" dirty="0"/>
              <a:t/>
            </a:r>
            <a:br>
              <a:rPr lang="en-US" sz="8000" dirty="0"/>
            </a:br>
            <a:r>
              <a:rPr lang="en-US" dirty="0"/>
              <a:t>Link Layer &amp; Local Area Networks</a:t>
            </a:r>
            <a:endParaRPr lang="en-US" sz="8000" dirty="0"/>
          </a:p>
        </p:txBody>
      </p:sp>
    </p:spTree>
    <p:extLst>
      <p:ext uri="{BB962C8B-B14F-4D97-AF65-F5344CB8AC3E}">
        <p14:creationId xmlns:p14="http://schemas.microsoft.com/office/powerpoint/2010/main" val="649131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Check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algn="just"/>
            <a:r>
              <a:rPr lang="en-US" dirty="0"/>
              <a:t>Receiver counts the number of 1s in a frame. If the count of 1s is even and even parity is used, the frame is considered to be </a:t>
            </a:r>
            <a:r>
              <a:rPr lang="en-US" dirty="0">
                <a:solidFill>
                  <a:srgbClr val="C00000"/>
                </a:solidFill>
              </a:rPr>
              <a:t>not-corrupted and is accepted</a:t>
            </a:r>
            <a:r>
              <a:rPr lang="en-US" dirty="0"/>
              <a:t>. </a:t>
            </a:r>
          </a:p>
          <a:p>
            <a:pPr algn="just"/>
            <a:r>
              <a:rPr lang="en-US" dirty="0"/>
              <a:t>If the count of 1s is odd and odd parity is used, the frame is still </a:t>
            </a:r>
            <a:r>
              <a:rPr lang="en-US" dirty="0">
                <a:solidFill>
                  <a:srgbClr val="C00000"/>
                </a:solidFill>
              </a:rPr>
              <a:t>not corrupted</a:t>
            </a:r>
            <a:r>
              <a:rPr lang="en-US" dirty="0"/>
              <a:t>.</a:t>
            </a:r>
          </a:p>
          <a:p>
            <a:pPr algn="just"/>
            <a:r>
              <a:rPr lang="en-US" dirty="0"/>
              <a:t>If a single bit flips in transit, the receiver can detect it by </a:t>
            </a:r>
            <a:r>
              <a:rPr lang="en-US" dirty="0">
                <a:solidFill>
                  <a:srgbClr val="C00000"/>
                </a:solidFill>
              </a:rPr>
              <a:t>counting</a:t>
            </a:r>
            <a:r>
              <a:rPr lang="en-US" dirty="0"/>
              <a:t> the number of 1s. </a:t>
            </a:r>
          </a:p>
          <a:p>
            <a:pPr algn="just"/>
            <a:r>
              <a:rPr lang="en-US" dirty="0"/>
              <a:t>But when </a:t>
            </a:r>
            <a:r>
              <a:rPr lang="en-US" dirty="0">
                <a:solidFill>
                  <a:srgbClr val="C00000"/>
                </a:solidFill>
              </a:rPr>
              <a:t>more than one bits are erroneous</a:t>
            </a:r>
            <a:r>
              <a:rPr lang="en-US" dirty="0"/>
              <a:t>, then it is very hard for the receiver to detect the error.</a:t>
            </a:r>
          </a:p>
          <a:p>
            <a:pPr algn="just"/>
            <a:endParaRPr lang="en-US" dirty="0"/>
          </a:p>
        </p:txBody>
      </p:sp>
      <p:pic>
        <p:nvPicPr>
          <p:cNvPr id="4" name="Picture 2" descr="Parity Bit ~ Venkat's Blog">
            <a:extLst>
              <a:ext uri="{FF2B5EF4-FFF2-40B4-BE49-F238E27FC236}">
                <a16:creationId xmlns:a16="http://schemas.microsoft.com/office/drawing/2014/main" id="{2A548247-116E-AE38-234A-678C9C6F9BB9}"/>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22354" y="3429000"/>
            <a:ext cx="5747291" cy="2446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2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Checksum</a:t>
            </a:r>
          </a:p>
        </p:txBody>
      </p:sp>
      <p:sp>
        <p:nvSpPr>
          <p:cNvPr id="4" name="Content Placeholder 3"/>
          <p:cNvSpPr>
            <a:spLocks noGrp="1"/>
          </p:cNvSpPr>
          <p:nvPr>
            <p:ph idx="1"/>
          </p:nvPr>
        </p:nvSpPr>
        <p:spPr/>
        <p:txBody>
          <a:bodyPr>
            <a:noAutofit/>
          </a:bodyPr>
          <a:lstStyle/>
          <a:p>
            <a:pPr algn="just"/>
            <a:r>
              <a:rPr lang="en-US" dirty="0"/>
              <a:t>Data is divided into k segments each of m bits. </a:t>
            </a:r>
          </a:p>
          <a:p>
            <a:pPr algn="just"/>
            <a:r>
              <a:rPr lang="en-US" dirty="0"/>
              <a:t>Sender Side: Segments are added using 1’s complement arithmetic to get the sum. </a:t>
            </a:r>
          </a:p>
          <a:p>
            <a:pPr algn="just"/>
            <a:r>
              <a:rPr lang="en-US" dirty="0"/>
              <a:t>Sum is complemented to get the checksum. </a:t>
            </a:r>
          </a:p>
          <a:p>
            <a:pPr algn="just"/>
            <a:r>
              <a:rPr lang="en-US" dirty="0"/>
              <a:t>Checksum segment is sent along with the data segments. </a:t>
            </a:r>
          </a:p>
          <a:p>
            <a:pPr algn="just"/>
            <a:r>
              <a:rPr lang="en-US" dirty="0"/>
              <a:t>Receiver Side: All received segments are added using 1’s complement arithmetic to get complemented sum. </a:t>
            </a:r>
          </a:p>
          <a:p>
            <a:pPr algn="just"/>
            <a:r>
              <a:rPr lang="en-US" dirty="0"/>
              <a:t>If the result is zero, the received data is accepted; otherwise discarded.</a:t>
            </a:r>
          </a:p>
        </p:txBody>
      </p:sp>
    </p:spTree>
    <p:extLst>
      <p:ext uri="{BB962C8B-B14F-4D97-AF65-F5344CB8AC3E}">
        <p14:creationId xmlns:p14="http://schemas.microsoft.com/office/powerpoint/2010/main" val="28379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Checksum - Example</a:t>
            </a:r>
          </a:p>
        </p:txBody>
      </p:sp>
      <p:sp>
        <p:nvSpPr>
          <p:cNvPr id="3" name="Content Placeholder 2"/>
          <p:cNvSpPr>
            <a:spLocks noGrp="1"/>
          </p:cNvSpPr>
          <p:nvPr>
            <p:ph idx="1"/>
          </p:nvPr>
        </p:nvSpPr>
        <p:spPr/>
        <p:txBody>
          <a:bodyPr/>
          <a:lstStyle/>
          <a:p>
            <a:r>
              <a:rPr lang="en-US" dirty="0"/>
              <a:t>Add two 16-bit integers word</a:t>
            </a:r>
          </a:p>
          <a:p>
            <a:pPr marL="0" indent="0">
              <a:buNone/>
            </a:pPr>
            <a:endParaRPr lang="en-US" dirty="0">
              <a:latin typeface="+mn-lt"/>
            </a:endParaRPr>
          </a:p>
        </p:txBody>
      </p:sp>
      <p:sp>
        <p:nvSpPr>
          <p:cNvPr id="9" name="Text Box 4"/>
          <p:cNvSpPr txBox="1">
            <a:spLocks noChangeArrowheads="1"/>
          </p:cNvSpPr>
          <p:nvPr/>
        </p:nvSpPr>
        <p:spPr bwMode="auto">
          <a:xfrm>
            <a:off x="1966384" y="2190750"/>
            <a:ext cx="5755217" cy="2074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rgbClr val="0070C0"/>
                </a:solidFill>
                <a:latin typeface="+mn-lt"/>
              </a:rPr>
              <a:t>    0 1 0 0 0 1 0 0 0 1 0 0 0 0 1 1</a:t>
            </a:r>
            <a:endParaRPr lang="en-US" sz="2400" b="1" dirty="0">
              <a:solidFill>
                <a:srgbClr val="0070C0"/>
              </a:solidFill>
              <a:latin typeface="+mn-lt"/>
            </a:endParaRPr>
          </a:p>
        </p:txBody>
      </p:sp>
      <p:sp>
        <p:nvSpPr>
          <p:cNvPr id="10" name="Line 5"/>
          <p:cNvSpPr>
            <a:spLocks noChangeShapeType="1"/>
          </p:cNvSpPr>
          <p:nvPr/>
        </p:nvSpPr>
        <p:spPr bwMode="auto">
          <a:xfrm flipH="1">
            <a:off x="2133600" y="2819400"/>
            <a:ext cx="41656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1" name="Oval 6"/>
          <p:cNvSpPr>
            <a:spLocks noChangeArrowheads="1"/>
          </p:cNvSpPr>
          <p:nvPr/>
        </p:nvSpPr>
        <p:spPr bwMode="auto">
          <a:xfrm>
            <a:off x="1950340" y="2843464"/>
            <a:ext cx="4064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2" name="Text Box 7"/>
          <p:cNvSpPr txBox="1">
            <a:spLocks noChangeArrowheads="1"/>
          </p:cNvSpPr>
          <p:nvPr/>
        </p:nvSpPr>
        <p:spPr bwMode="auto">
          <a:xfrm>
            <a:off x="101601" y="2800290"/>
            <a:ext cx="138371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a:latin typeface="+mn-lt"/>
              </a:rPr>
              <a:t>wraparound</a:t>
            </a:r>
          </a:p>
        </p:txBody>
      </p:sp>
      <p:sp>
        <p:nvSpPr>
          <p:cNvPr id="13" name="Text Box 8"/>
          <p:cNvSpPr txBox="1">
            <a:spLocks noChangeArrowheads="1"/>
          </p:cNvSpPr>
          <p:nvPr/>
        </p:nvSpPr>
        <p:spPr bwMode="auto">
          <a:xfrm>
            <a:off x="987047" y="3442855"/>
            <a:ext cx="61747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14" name="Text Box 9"/>
          <p:cNvSpPr txBox="1">
            <a:spLocks noChangeArrowheads="1"/>
          </p:cNvSpPr>
          <p:nvPr/>
        </p:nvSpPr>
        <p:spPr bwMode="auto">
          <a:xfrm>
            <a:off x="214464" y="3747655"/>
            <a:ext cx="121379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checksum</a:t>
            </a:r>
          </a:p>
        </p:txBody>
      </p:sp>
      <p:sp>
        <p:nvSpPr>
          <p:cNvPr id="15" name="Line 10"/>
          <p:cNvSpPr>
            <a:spLocks noChangeShapeType="1"/>
          </p:cNvSpPr>
          <p:nvPr/>
        </p:nvSpPr>
        <p:spPr bwMode="auto">
          <a:xfrm flipH="1">
            <a:off x="2235200" y="3807976"/>
            <a:ext cx="4123267"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6" name="Freeform 11"/>
          <p:cNvSpPr>
            <a:spLocks/>
          </p:cNvSpPr>
          <p:nvPr/>
        </p:nvSpPr>
        <p:spPr bwMode="auto">
          <a:xfrm>
            <a:off x="2182283" y="3154681"/>
            <a:ext cx="4051300"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5"/>
          <p:cNvSpPr txBox="1">
            <a:spLocks noChangeArrowheads="1"/>
          </p:cNvSpPr>
          <p:nvPr/>
        </p:nvSpPr>
        <p:spPr bwMode="auto">
          <a:xfrm>
            <a:off x="203200" y="5092700"/>
            <a:ext cx="113231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just">
              <a:lnSpc>
                <a:spcPct val="85000"/>
              </a:lnSpc>
              <a:spcBef>
                <a:spcPct val="20000"/>
              </a:spcBef>
              <a:buClr>
                <a:srgbClr val="000099"/>
              </a:buClr>
              <a:buSzPct val="65000"/>
              <a:buFont typeface="Wingdings" charset="0"/>
              <a:buNone/>
              <a:defRPr/>
            </a:pPr>
            <a:endParaRPr lang="en-US" sz="2400" b="1" i="1" dirty="0">
              <a:solidFill>
                <a:srgbClr val="FF0000"/>
              </a:solidFill>
              <a:latin typeface="+mn-lt"/>
            </a:endParaRPr>
          </a:p>
          <a:p>
            <a:pPr algn="just">
              <a:lnSpc>
                <a:spcPct val="85000"/>
              </a:lnSpc>
              <a:spcBef>
                <a:spcPct val="20000"/>
              </a:spcBef>
              <a:buClr>
                <a:srgbClr val="000099"/>
              </a:buClr>
              <a:buSzPct val="65000"/>
              <a:buFont typeface="Wingdings" charset="0"/>
              <a:buNone/>
              <a:defRPr/>
            </a:pPr>
            <a:r>
              <a:rPr lang="en-US" sz="2400" b="1" i="1" dirty="0">
                <a:solidFill>
                  <a:schemeClr val="accent6"/>
                </a:solidFill>
                <a:latin typeface="+mn-lt"/>
              </a:rPr>
              <a:t>Note</a:t>
            </a:r>
            <a:r>
              <a:rPr lang="en-US" sz="2400" b="1" i="1" dirty="0">
                <a:solidFill>
                  <a:srgbClr val="FF0000"/>
                </a:solidFill>
                <a:latin typeface="+mn-lt"/>
              </a:rPr>
              <a:t> </a:t>
            </a:r>
            <a:r>
              <a:rPr lang="en-US" sz="2400" i="1" dirty="0">
                <a:latin typeface="+mn-lt"/>
              </a:rPr>
              <a:t>:</a:t>
            </a:r>
            <a:r>
              <a:rPr lang="en-US" sz="2400" dirty="0">
                <a:latin typeface="+mn-lt"/>
              </a:rPr>
              <a:t> when adding numbers, a carryout from the most significant bit needs to be added to the result</a:t>
            </a:r>
          </a:p>
          <a:p>
            <a:pPr>
              <a:defRPr/>
            </a:pPr>
            <a:endParaRPr lang="en-US" sz="2400" dirty="0">
              <a:latin typeface="+mn-lt"/>
            </a:endParaRPr>
          </a:p>
        </p:txBody>
      </p:sp>
      <p:sp>
        <p:nvSpPr>
          <p:cNvPr id="18" name="Text Box 4"/>
          <p:cNvSpPr txBox="1">
            <a:spLocks noChangeArrowheads="1"/>
          </p:cNvSpPr>
          <p:nvPr/>
        </p:nvSpPr>
        <p:spPr bwMode="auto">
          <a:xfrm>
            <a:off x="6976257" y="2163194"/>
            <a:ext cx="5755217" cy="27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b="1" dirty="0">
                <a:solidFill>
                  <a:schemeClr val="bg1"/>
                </a:solidFill>
                <a:latin typeface="+mn-lt"/>
              </a:rPr>
              <a:t>1</a:t>
            </a:r>
            <a:r>
              <a:rPr lang="en-US" sz="2000" b="1" dirty="0">
                <a:latin typeface="+mn-lt"/>
              </a:rPr>
              <a:t>  1 1 1 0 0 1 1 0 0 1 1 0 0 1 1 0</a:t>
            </a:r>
          </a:p>
          <a:p>
            <a:pPr algn="l">
              <a:defRPr/>
            </a:pPr>
            <a:r>
              <a:rPr lang="en-US" sz="2000" b="1" dirty="0">
                <a:solidFill>
                  <a:schemeClr val="bg1"/>
                </a:solidFill>
                <a:latin typeface="+mn-lt"/>
              </a:rPr>
              <a:t>1</a:t>
            </a:r>
            <a:r>
              <a:rPr lang="en-US" sz="2000" b="1" dirty="0">
                <a:latin typeface="+mn-lt"/>
              </a:rPr>
              <a:t>  1 1 0 1 0 1 0 1 0 1 0 1 0 1 0 1</a:t>
            </a:r>
          </a:p>
          <a:p>
            <a:pPr algn="l">
              <a:defRPr/>
            </a:pPr>
            <a:r>
              <a:rPr lang="en-US" sz="2000" b="1" dirty="0">
                <a:latin typeface="+mn-lt"/>
              </a:rPr>
              <a:t>1  1 0 1 1 1 0 1 1 1 0 1 1 1 0 1 1</a:t>
            </a:r>
          </a:p>
          <a:p>
            <a:pPr algn="l">
              <a:lnSpc>
                <a:spcPct val="120000"/>
              </a:lnSpc>
              <a:defRPr/>
            </a:pPr>
            <a:r>
              <a:rPr lang="en-US" sz="2000" b="1" dirty="0">
                <a:latin typeface="+mn-lt"/>
              </a:rPr>
              <a:t>			     </a:t>
            </a:r>
            <a:r>
              <a:rPr lang="en-US" sz="2000" b="1" dirty="0">
                <a:solidFill>
                  <a:srgbClr val="FF0000"/>
                </a:solidFill>
                <a:latin typeface="+mn-lt"/>
              </a:rPr>
              <a:t>+</a:t>
            </a:r>
            <a:r>
              <a:rPr lang="en-US" sz="2000" b="1" dirty="0">
                <a:latin typeface="+mn-lt"/>
              </a:rPr>
              <a:t>	    </a:t>
            </a:r>
            <a:endParaRPr lang="en-US" sz="2400" b="1" dirty="0">
              <a:solidFill>
                <a:srgbClr val="FF0000"/>
              </a:solidFill>
              <a:latin typeface="+mn-lt"/>
            </a:endParaRPr>
          </a:p>
          <a:p>
            <a:pPr algn="l">
              <a:defRPr/>
            </a:pPr>
            <a:r>
              <a:rPr lang="en-US" sz="2000" b="1" dirty="0">
                <a:solidFill>
                  <a:schemeClr val="bg1"/>
                </a:solidFill>
                <a:latin typeface="+mn-lt"/>
              </a:rPr>
              <a:t>1</a:t>
            </a:r>
            <a:r>
              <a:rPr lang="en-US" sz="2000" b="1" dirty="0">
                <a:latin typeface="+mn-lt"/>
              </a:rPr>
              <a:t>  1 0 1 1 1 0 1 1 1 0 1 1 1 1 0 0</a:t>
            </a:r>
          </a:p>
          <a:p>
            <a:pPr algn="l">
              <a:defRPr/>
            </a:pPr>
            <a:r>
              <a:rPr lang="en-US" sz="2000" b="1" dirty="0">
                <a:solidFill>
                  <a:schemeClr val="bg1"/>
                </a:solidFill>
                <a:latin typeface="+mn-lt"/>
              </a:rPr>
              <a:t>1</a:t>
            </a:r>
            <a:r>
              <a:rPr lang="en-US" sz="2000" b="1" dirty="0">
                <a:latin typeface="+mn-lt"/>
              </a:rPr>
              <a:t>  </a:t>
            </a:r>
            <a:r>
              <a:rPr lang="en-US" sz="2000" b="1" dirty="0">
                <a:solidFill>
                  <a:srgbClr val="0070C0"/>
                </a:solidFill>
                <a:latin typeface="+mn-lt"/>
              </a:rPr>
              <a:t>0 1 0 0 0 1 0 0 0 1 0 0 0 0 1 1</a:t>
            </a:r>
            <a:endParaRPr lang="de-DE" sz="2000" b="1" dirty="0">
              <a:solidFill>
                <a:srgbClr val="0070C0"/>
              </a:solidFill>
              <a:latin typeface="+mn-lt"/>
            </a:endParaRPr>
          </a:p>
          <a:p>
            <a:pPr>
              <a:defRPr/>
            </a:pPr>
            <a:r>
              <a:rPr lang="de-DE" sz="2000" b="1" dirty="0">
                <a:latin typeface="+mn-lt"/>
              </a:rPr>
              <a:t>    1 1 1 1 1 1 1 1 1 1 1 1 1 1 1 1 </a:t>
            </a:r>
          </a:p>
          <a:p>
            <a:pPr algn="l">
              <a:defRPr/>
            </a:pPr>
            <a:endParaRPr lang="en-US" sz="2400" b="1" dirty="0">
              <a:latin typeface="+mn-lt"/>
            </a:endParaRPr>
          </a:p>
        </p:txBody>
      </p:sp>
      <p:sp>
        <p:nvSpPr>
          <p:cNvPr id="19" name="Line 5"/>
          <p:cNvSpPr>
            <a:spLocks noChangeShapeType="1"/>
          </p:cNvSpPr>
          <p:nvPr/>
        </p:nvSpPr>
        <p:spPr bwMode="auto">
          <a:xfrm flipH="1">
            <a:off x="7281056" y="2791843"/>
            <a:ext cx="4165600" cy="24766"/>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0" name="Oval 6"/>
          <p:cNvSpPr>
            <a:spLocks noChangeArrowheads="1"/>
          </p:cNvSpPr>
          <p:nvPr/>
        </p:nvSpPr>
        <p:spPr bwMode="auto">
          <a:xfrm>
            <a:off x="6960213" y="2815907"/>
            <a:ext cx="4064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1" name="Line 10"/>
          <p:cNvSpPr>
            <a:spLocks noChangeShapeType="1"/>
          </p:cNvSpPr>
          <p:nvPr/>
        </p:nvSpPr>
        <p:spPr bwMode="auto">
          <a:xfrm flipH="1">
            <a:off x="7255933" y="4114801"/>
            <a:ext cx="4123267" cy="2025"/>
          </a:xfrm>
          <a:prstGeom prst="line">
            <a:avLst/>
          </a:prstGeom>
          <a:noFill/>
          <a:ln w="12700">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2" name="Freeform 11"/>
          <p:cNvSpPr>
            <a:spLocks/>
          </p:cNvSpPr>
          <p:nvPr/>
        </p:nvSpPr>
        <p:spPr bwMode="auto">
          <a:xfrm>
            <a:off x="7192157" y="3127124"/>
            <a:ext cx="4051300" cy="69783"/>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7010401" y="4495801"/>
            <a:ext cx="3493264" cy="646331"/>
          </a:xfrm>
          <a:prstGeom prst="rect">
            <a:avLst/>
          </a:prstGeom>
          <a:noFill/>
        </p:spPr>
        <p:txBody>
          <a:bodyPr wrap="none" rtlCol="0">
            <a:spAutoFit/>
          </a:bodyPr>
          <a:lstStyle/>
          <a:p>
            <a:r>
              <a:rPr lang="en-US" dirty="0">
                <a:solidFill>
                  <a:schemeClr val="accent6"/>
                </a:solidFill>
              </a:rPr>
              <a:t>If one of the bits is a 0, then we can </a:t>
            </a:r>
          </a:p>
          <a:p>
            <a:r>
              <a:rPr lang="en-US" dirty="0">
                <a:solidFill>
                  <a:schemeClr val="accent6"/>
                </a:solidFill>
              </a:rPr>
              <a:t>say that error introduced into packet</a:t>
            </a:r>
          </a:p>
        </p:txBody>
      </p:sp>
      <p:sp>
        <p:nvSpPr>
          <p:cNvPr id="23" name="Text Box 8"/>
          <p:cNvSpPr txBox="1">
            <a:spLocks noChangeArrowheads="1"/>
          </p:cNvSpPr>
          <p:nvPr/>
        </p:nvSpPr>
        <p:spPr bwMode="auto">
          <a:xfrm>
            <a:off x="11358011" y="3581400"/>
            <a:ext cx="61747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l">
              <a:defRPr/>
            </a:pPr>
            <a:r>
              <a:rPr lang="en-US" sz="2000" dirty="0">
                <a:latin typeface="+mn-lt"/>
              </a:rPr>
              <a:t>sum</a:t>
            </a:r>
          </a:p>
        </p:txBody>
      </p:sp>
      <p:sp>
        <p:nvSpPr>
          <p:cNvPr id="6" name="TextBox 5"/>
          <p:cNvSpPr txBox="1"/>
          <p:nvPr/>
        </p:nvSpPr>
        <p:spPr>
          <a:xfrm>
            <a:off x="1930401" y="1676401"/>
            <a:ext cx="1053494" cy="461665"/>
          </a:xfrm>
          <a:prstGeom prst="rect">
            <a:avLst/>
          </a:prstGeom>
          <a:noFill/>
        </p:spPr>
        <p:txBody>
          <a:bodyPr wrap="none" rtlCol="0">
            <a:spAutoFit/>
          </a:bodyPr>
          <a:lstStyle/>
          <a:p>
            <a:r>
              <a:rPr lang="en-US" sz="2400" b="1" u="sng" dirty="0"/>
              <a:t>Sender</a:t>
            </a:r>
          </a:p>
        </p:txBody>
      </p:sp>
      <p:sp>
        <p:nvSpPr>
          <p:cNvPr id="24" name="TextBox 23"/>
          <p:cNvSpPr txBox="1"/>
          <p:nvPr/>
        </p:nvSpPr>
        <p:spPr>
          <a:xfrm>
            <a:off x="7010400" y="1671451"/>
            <a:ext cx="1255472" cy="461665"/>
          </a:xfrm>
          <a:prstGeom prst="rect">
            <a:avLst/>
          </a:prstGeom>
          <a:noFill/>
        </p:spPr>
        <p:txBody>
          <a:bodyPr wrap="none" rtlCol="0">
            <a:spAutoFit/>
          </a:bodyPr>
          <a:lstStyle/>
          <a:p>
            <a:r>
              <a:rPr lang="en-US" sz="2400" b="1" u="sng" dirty="0"/>
              <a:t>Receiver</a:t>
            </a:r>
          </a:p>
        </p:txBody>
      </p:sp>
      <p:cxnSp>
        <p:nvCxnSpPr>
          <p:cNvPr id="25" name="Straight Arrow Connector 24"/>
          <p:cNvCxnSpPr/>
          <p:nvPr/>
        </p:nvCxnSpPr>
        <p:spPr>
          <a:xfrm flipV="1">
            <a:off x="6436783" y="3933856"/>
            <a:ext cx="929831" cy="47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6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
                                            <p:txEl>
                                              <p:pRg st="5" end="5"/>
                                            </p:txEl>
                                          </p:spTgt>
                                        </p:tgtEl>
                                        <p:attrNameLst>
                                          <p:attrName>style.visibility</p:attrName>
                                        </p:attrNameLst>
                                      </p:cBhvr>
                                      <p:to>
                                        <p:strVal val="visible"/>
                                      </p:to>
                                    </p:set>
                                    <p:animEffect transition="in" filter="wipe(up)">
                                      <p:cBhvr>
                                        <p:cTn id="56" dur="2000"/>
                                        <p:tgtEl>
                                          <p:spTgt spid="9">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3">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wipe(left)">
                                      <p:cBhvr>
                                        <p:cTn id="109" dur="500"/>
                                        <p:tgtEl>
                                          <p:spTgt spid="21"/>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5">
                                            <p:txEl>
                                              <p:pRg st="0" end="0"/>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animBg="1"/>
      <p:bldP spid="19" grpId="0" animBg="1"/>
      <p:bldP spid="20" grpId="0" animBg="1"/>
      <p:bldP spid="21" grpId="0" animBg="1"/>
      <p:bldP spid="22"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Redundancy Check</a:t>
            </a:r>
          </a:p>
        </p:txBody>
      </p:sp>
      <p:sp>
        <p:nvSpPr>
          <p:cNvPr id="5" name="Content Placeholder 4"/>
          <p:cNvSpPr>
            <a:spLocks noGrp="1"/>
          </p:cNvSpPr>
          <p:nvPr>
            <p:ph idx="1"/>
          </p:nvPr>
        </p:nvSpPr>
        <p:spPr/>
        <p:txBody>
          <a:bodyPr>
            <a:normAutofit/>
          </a:bodyPr>
          <a:lstStyle/>
          <a:p>
            <a:pPr lvl="0" algn="just"/>
            <a:r>
              <a:rPr lang="en-US" dirty="0"/>
              <a:t>CRC is the most powerful and easy to implement technique. </a:t>
            </a:r>
          </a:p>
          <a:p>
            <a:pPr lvl="0" algn="just"/>
            <a:r>
              <a:rPr lang="en-US" dirty="0"/>
              <a:t>CRC is based on </a:t>
            </a:r>
            <a:r>
              <a:rPr lang="en-US" dirty="0">
                <a:solidFill>
                  <a:schemeClr val="accent6"/>
                </a:solidFill>
              </a:rPr>
              <a:t>binary division</a:t>
            </a:r>
            <a:r>
              <a:rPr lang="en-US" dirty="0"/>
              <a:t>. </a:t>
            </a:r>
          </a:p>
          <a:p>
            <a:pPr lvl="0" algn="just"/>
            <a:r>
              <a:rPr lang="en-US" dirty="0"/>
              <a:t>In CRC, a sequence of redundant bits, are appended to the end of data unit so that the resulting data unit becomes exactly divisible by a second, predetermined binary number. </a:t>
            </a:r>
          </a:p>
          <a:p>
            <a:pPr lvl="0" algn="just"/>
            <a:r>
              <a:rPr lang="en-US" dirty="0"/>
              <a:t>At the destination, the incoming data unit is divided by the same number. </a:t>
            </a:r>
          </a:p>
          <a:p>
            <a:pPr lvl="0" algn="just"/>
            <a:r>
              <a:rPr lang="en-US" dirty="0"/>
              <a:t>If at this step there is </a:t>
            </a:r>
            <a:r>
              <a:rPr lang="en-US" dirty="0">
                <a:solidFill>
                  <a:schemeClr val="accent6"/>
                </a:solidFill>
              </a:rPr>
              <a:t>no remainder</a:t>
            </a:r>
            <a:r>
              <a:rPr lang="en-US" dirty="0"/>
              <a:t>, the data unit is assumed to be </a:t>
            </a:r>
            <a:r>
              <a:rPr lang="en-US" dirty="0">
                <a:solidFill>
                  <a:schemeClr val="accent6"/>
                </a:solidFill>
              </a:rPr>
              <a:t>correct</a:t>
            </a:r>
            <a:r>
              <a:rPr lang="en-US" dirty="0"/>
              <a:t> and is therefore </a:t>
            </a:r>
            <a:r>
              <a:rPr lang="en-US" dirty="0">
                <a:solidFill>
                  <a:schemeClr val="accent6"/>
                </a:solidFill>
              </a:rPr>
              <a:t>accepted</a:t>
            </a:r>
            <a:r>
              <a:rPr lang="en-US" dirty="0"/>
              <a:t>. </a:t>
            </a:r>
          </a:p>
          <a:p>
            <a:pPr lvl="0" algn="just"/>
            <a:r>
              <a:rPr lang="en-US" dirty="0"/>
              <a:t>A remainder indicates that the data unit has been damaged in transit and therefore must be </a:t>
            </a:r>
            <a:r>
              <a:rPr lang="en-US" dirty="0">
                <a:solidFill>
                  <a:schemeClr val="accent6"/>
                </a:solidFill>
              </a:rPr>
              <a:t>rejected</a:t>
            </a:r>
            <a:r>
              <a:rPr lang="en-US" dirty="0"/>
              <a:t>. </a:t>
            </a:r>
          </a:p>
          <a:p>
            <a:pPr lvl="0" algn="just"/>
            <a:r>
              <a:rPr lang="en-US" dirty="0"/>
              <a:t>The binary number, which is (r+1) bit in length, can also be considered as the coefficients of a polynomial, called Generator Polynomial. </a:t>
            </a:r>
          </a:p>
          <a:p>
            <a:r>
              <a:rPr lang="en-IN" dirty="0"/>
              <a:t>x</a:t>
            </a:r>
            <a:r>
              <a:rPr lang="en-IN" baseline="30000" dirty="0"/>
              <a:t>2</a:t>
            </a:r>
            <a:r>
              <a:rPr lang="en-IN" dirty="0"/>
              <a:t>+x</a:t>
            </a:r>
            <a:r>
              <a:rPr lang="en-IN" baseline="30000" dirty="0"/>
              <a:t>1</a:t>
            </a:r>
            <a:r>
              <a:rPr lang="en-IN" dirty="0"/>
              <a:t>+1 (polynomial equation) &gt;&gt; 1 1 1</a:t>
            </a:r>
          </a:p>
          <a:p>
            <a:pPr lvl="0" algn="just"/>
            <a:endParaRPr lang="en-US" dirty="0"/>
          </a:p>
        </p:txBody>
      </p:sp>
    </p:spTree>
    <p:extLst>
      <p:ext uri="{BB962C8B-B14F-4D97-AF65-F5344CB8AC3E}">
        <p14:creationId xmlns:p14="http://schemas.microsoft.com/office/powerpoint/2010/main" val="25641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F8DA-FC26-D27C-F527-FB8C18FEE6C1}"/>
              </a:ext>
            </a:extLst>
          </p:cNvPr>
          <p:cNvSpPr>
            <a:spLocks noGrp="1"/>
          </p:cNvSpPr>
          <p:nvPr>
            <p:ph type="title"/>
          </p:nvPr>
        </p:nvSpPr>
        <p:spPr>
          <a:xfrm>
            <a:off x="0" y="1"/>
            <a:ext cx="12192000" cy="711200"/>
          </a:xfrm>
        </p:spPr>
        <p:txBody>
          <a:bodyPr>
            <a:normAutofit/>
          </a:bodyPr>
          <a:lstStyle/>
          <a:p>
            <a:r>
              <a:rPr lang="en-US" dirty="0"/>
              <a:t>Working of CRC: </a:t>
            </a:r>
            <a:r>
              <a:rPr lang="en-US" baseline="-25000" dirty="0"/>
              <a:t>Sender Side (CRC Generator and Modulo Division)</a:t>
            </a:r>
          </a:p>
        </p:txBody>
      </p:sp>
      <p:sp>
        <p:nvSpPr>
          <p:cNvPr id="3" name="Content Placeholder 2">
            <a:extLst>
              <a:ext uri="{FF2B5EF4-FFF2-40B4-BE49-F238E27FC236}">
                <a16:creationId xmlns:a16="http://schemas.microsoft.com/office/drawing/2014/main" id="{49202683-9EED-8935-71B1-91E1EA9E4543}"/>
              </a:ext>
            </a:extLst>
          </p:cNvPr>
          <p:cNvSpPr>
            <a:spLocks noGrp="1"/>
          </p:cNvSpPr>
          <p:nvPr>
            <p:ph idx="1"/>
          </p:nvPr>
        </p:nvSpPr>
        <p:spPr>
          <a:xfrm>
            <a:off x="131180" y="863444"/>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first step is to </a:t>
            </a:r>
            <a:r>
              <a:rPr lang="en-US" dirty="0">
                <a:solidFill>
                  <a:srgbClr val="C00000"/>
                </a:solidFill>
              </a:rPr>
              <a:t>add the no. of zeroes </a:t>
            </a:r>
            <a:r>
              <a:rPr lang="en-US" dirty="0"/>
              <a:t>to the data to be sent, calculated using k-1 (k - is the bits obtained through the polynomial equation.)</a:t>
            </a:r>
          </a:p>
          <a:p>
            <a:r>
              <a:rPr lang="en-US" dirty="0"/>
              <a:t>Applying the </a:t>
            </a:r>
            <a:r>
              <a:rPr lang="en-US" dirty="0">
                <a:solidFill>
                  <a:srgbClr val="C00000"/>
                </a:solidFill>
              </a:rPr>
              <a:t>Modulo Binary Division </a:t>
            </a:r>
            <a:r>
              <a:rPr lang="en-US" dirty="0"/>
              <a:t>to the data bit by applying the XOR and obtaining the remainder from the division.</a:t>
            </a:r>
          </a:p>
          <a:p>
            <a:r>
              <a:rPr lang="en-US" dirty="0"/>
              <a:t>The last step is to </a:t>
            </a:r>
            <a:r>
              <a:rPr lang="en-US" dirty="0">
                <a:solidFill>
                  <a:srgbClr val="C00000"/>
                </a:solidFill>
              </a:rPr>
              <a:t>append the remainder </a:t>
            </a:r>
            <a:r>
              <a:rPr lang="en-US" dirty="0"/>
              <a:t>to the end of the data bit and share it with the receiver.</a:t>
            </a:r>
          </a:p>
          <a:p>
            <a:endParaRPr lang="en-US" dirty="0"/>
          </a:p>
        </p:txBody>
      </p:sp>
      <p:pic>
        <p:nvPicPr>
          <p:cNvPr id="3074" name="Picture 2" descr="CRC In Computer Networks">
            <a:extLst>
              <a:ext uri="{FF2B5EF4-FFF2-40B4-BE49-F238E27FC236}">
                <a16:creationId xmlns:a16="http://schemas.microsoft.com/office/drawing/2014/main" id="{1824E00E-7FEC-4C88-378D-E14EEFDA4D6F}"/>
              </a:ext>
            </a:extLst>
          </p:cNvPr>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l="12931" r="10431" b="13805"/>
          <a:stretch/>
        </p:blipFill>
        <p:spPr bwMode="auto">
          <a:xfrm>
            <a:off x="2848303" y="1031766"/>
            <a:ext cx="6495393" cy="286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12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F8DA-FC26-D27C-F527-FB8C18FEE6C1}"/>
              </a:ext>
            </a:extLst>
          </p:cNvPr>
          <p:cNvSpPr>
            <a:spLocks noGrp="1"/>
          </p:cNvSpPr>
          <p:nvPr>
            <p:ph type="title"/>
          </p:nvPr>
        </p:nvSpPr>
        <p:spPr>
          <a:xfrm>
            <a:off x="0" y="0"/>
            <a:ext cx="12192000" cy="711200"/>
          </a:xfrm>
        </p:spPr>
        <p:txBody>
          <a:bodyPr>
            <a:normAutofit/>
          </a:bodyPr>
          <a:lstStyle/>
          <a:p>
            <a:r>
              <a:rPr lang="en-US" dirty="0"/>
              <a:t>Working of CRC: </a:t>
            </a:r>
            <a:r>
              <a:rPr lang="en-US" baseline="-25000" dirty="0"/>
              <a:t>Receiver Side (Checking for errors in the received data)</a:t>
            </a:r>
          </a:p>
        </p:txBody>
      </p:sp>
      <p:sp>
        <p:nvSpPr>
          <p:cNvPr id="3" name="Content Placeholder 2">
            <a:extLst>
              <a:ext uri="{FF2B5EF4-FFF2-40B4-BE49-F238E27FC236}">
                <a16:creationId xmlns:a16="http://schemas.microsoft.com/office/drawing/2014/main" id="{49202683-9EED-8935-71B1-91E1EA9E4543}"/>
              </a:ext>
            </a:extLst>
          </p:cNvPr>
          <p:cNvSpPr>
            <a:spLocks noGrp="1"/>
          </p:cNvSpPr>
          <p:nvPr>
            <p:ph idx="1"/>
          </p:nvPr>
        </p:nvSpPr>
        <p:spPr>
          <a:xfrm>
            <a:off x="131180" y="863444"/>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To check the error, perform the </a:t>
            </a:r>
            <a:r>
              <a:rPr lang="en-US" dirty="0">
                <a:solidFill>
                  <a:srgbClr val="C00000"/>
                </a:solidFill>
              </a:rPr>
              <a:t>Modulo division again </a:t>
            </a:r>
            <a:r>
              <a:rPr lang="en-US" dirty="0"/>
              <a:t>and check whether the remainder is 0 or not, </a:t>
            </a:r>
          </a:p>
          <a:p>
            <a:r>
              <a:rPr lang="en-US" dirty="0"/>
              <a:t>If the remainder </a:t>
            </a:r>
            <a:r>
              <a:rPr lang="en-US" dirty="0">
                <a:solidFill>
                  <a:srgbClr val="C00000"/>
                </a:solidFill>
              </a:rPr>
              <a:t>is 0</a:t>
            </a:r>
            <a:r>
              <a:rPr lang="en-US" dirty="0"/>
              <a:t>, the data bit received is </a:t>
            </a:r>
            <a:r>
              <a:rPr lang="en-US" dirty="0">
                <a:solidFill>
                  <a:srgbClr val="C00000"/>
                </a:solidFill>
              </a:rPr>
              <a:t>correct</a:t>
            </a:r>
            <a:r>
              <a:rPr lang="en-US" dirty="0"/>
              <a:t>, without any errors.</a:t>
            </a:r>
          </a:p>
          <a:p>
            <a:r>
              <a:rPr lang="en-US" dirty="0"/>
              <a:t>If the remainder </a:t>
            </a:r>
            <a:r>
              <a:rPr lang="en-US" dirty="0">
                <a:solidFill>
                  <a:srgbClr val="C00000"/>
                </a:solidFill>
              </a:rPr>
              <a:t>is not 0</a:t>
            </a:r>
            <a:r>
              <a:rPr lang="en-US" dirty="0"/>
              <a:t>, the data received is </a:t>
            </a:r>
            <a:r>
              <a:rPr lang="en-US" dirty="0">
                <a:solidFill>
                  <a:srgbClr val="C00000"/>
                </a:solidFill>
              </a:rPr>
              <a:t>corrupted</a:t>
            </a:r>
            <a:r>
              <a:rPr lang="en-US" dirty="0"/>
              <a:t> during transmission.</a:t>
            </a:r>
          </a:p>
        </p:txBody>
      </p:sp>
      <p:pic>
        <p:nvPicPr>
          <p:cNvPr id="3074" name="Picture 2" descr="CRC In Computer Networks">
            <a:extLst>
              <a:ext uri="{FF2B5EF4-FFF2-40B4-BE49-F238E27FC236}">
                <a16:creationId xmlns:a16="http://schemas.microsoft.com/office/drawing/2014/main" id="{1824E00E-7FEC-4C88-378D-E14EEFDA4D6F}"/>
              </a:ext>
            </a:extLst>
          </p:cNvPr>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l="12931" r="10431" b="13805"/>
          <a:stretch/>
        </p:blipFill>
        <p:spPr bwMode="auto">
          <a:xfrm>
            <a:off x="2848303" y="1031766"/>
            <a:ext cx="6495393" cy="286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3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ED76-6A7C-9B71-6CD5-A1884EEA1AE2}"/>
              </a:ext>
            </a:extLst>
          </p:cNvPr>
          <p:cNvSpPr>
            <a:spLocks noGrp="1"/>
          </p:cNvSpPr>
          <p:nvPr>
            <p:ph type="title"/>
          </p:nvPr>
        </p:nvSpPr>
        <p:spPr/>
        <p:txBody>
          <a:bodyPr/>
          <a:lstStyle/>
          <a:p>
            <a:r>
              <a:rPr lang="en-US" dirty="0"/>
              <a:t>Example – Sender Side</a:t>
            </a:r>
          </a:p>
        </p:txBody>
      </p:sp>
      <p:sp>
        <p:nvSpPr>
          <p:cNvPr id="3" name="Content Placeholder 2">
            <a:extLst>
              <a:ext uri="{FF2B5EF4-FFF2-40B4-BE49-F238E27FC236}">
                <a16:creationId xmlns:a16="http://schemas.microsoft.com/office/drawing/2014/main" id="{0FC9CFBF-E313-332D-B0AF-7168E809EDB2}"/>
              </a:ext>
            </a:extLst>
          </p:cNvPr>
          <p:cNvSpPr>
            <a:spLocks noGrp="1"/>
          </p:cNvSpPr>
          <p:nvPr>
            <p:ph idx="1"/>
          </p:nvPr>
        </p:nvSpPr>
        <p:spPr/>
        <p:txBody>
          <a:bodyPr/>
          <a:lstStyle/>
          <a:p>
            <a:r>
              <a:rPr lang="en-US" dirty="0"/>
              <a:t>The data bit to be sent is [100100], and the polynomial equation is [x</a:t>
            </a:r>
            <a:r>
              <a:rPr lang="en-US" baseline="30000" dirty="0"/>
              <a:t>3</a:t>
            </a:r>
            <a:r>
              <a:rPr lang="en-US" dirty="0"/>
              <a:t>+x</a:t>
            </a:r>
            <a:r>
              <a:rPr lang="en-US" baseline="30000" dirty="0"/>
              <a:t>2</a:t>
            </a:r>
            <a:r>
              <a:rPr lang="en-US" dirty="0"/>
              <a:t>+1].</a:t>
            </a:r>
          </a:p>
          <a:p>
            <a:r>
              <a:rPr lang="en-US" dirty="0"/>
              <a:t>Data bit - 100100</a:t>
            </a:r>
          </a:p>
          <a:p>
            <a:r>
              <a:rPr lang="en-US" dirty="0"/>
              <a:t>Divisor (k) - 1101 (Using the given polynomial)</a:t>
            </a:r>
          </a:p>
          <a:p>
            <a:r>
              <a:rPr lang="en-US" dirty="0"/>
              <a:t>Appending Zeros - (k-1) &gt; (4-1) &gt; 3</a:t>
            </a:r>
          </a:p>
          <a:p>
            <a:r>
              <a:rPr lang="en-US" dirty="0"/>
              <a:t>Dividend - 100100000</a:t>
            </a:r>
          </a:p>
        </p:txBody>
      </p:sp>
      <p:pic>
        <p:nvPicPr>
          <p:cNvPr id="5126" name="Picture 6" descr="CRC_2">
            <a:extLst>
              <a:ext uri="{FF2B5EF4-FFF2-40B4-BE49-F238E27FC236}">
                <a16:creationId xmlns:a16="http://schemas.microsoft.com/office/drawing/2014/main" id="{21FCC763-A817-101C-2D21-2F00D17EE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835" y="2127688"/>
            <a:ext cx="65024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4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12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F89C-3C62-4C6B-2E72-036CCC6E9D3C}"/>
              </a:ext>
            </a:extLst>
          </p:cNvPr>
          <p:cNvSpPr>
            <a:spLocks noGrp="1"/>
          </p:cNvSpPr>
          <p:nvPr>
            <p:ph type="title"/>
          </p:nvPr>
        </p:nvSpPr>
        <p:spPr/>
        <p:txBody>
          <a:bodyPr/>
          <a:lstStyle/>
          <a:p>
            <a:r>
              <a:rPr lang="en-US" dirty="0"/>
              <a:t>Receiver Side</a:t>
            </a:r>
          </a:p>
        </p:txBody>
      </p:sp>
      <p:sp>
        <p:nvSpPr>
          <p:cNvPr id="3" name="Content Placeholder 2">
            <a:extLst>
              <a:ext uri="{FF2B5EF4-FFF2-40B4-BE49-F238E27FC236}">
                <a16:creationId xmlns:a16="http://schemas.microsoft.com/office/drawing/2014/main" id="{4803CBCE-EA6C-F599-D1CA-5AE05DD5BA6E}"/>
              </a:ext>
            </a:extLst>
          </p:cNvPr>
          <p:cNvSpPr>
            <a:spLocks noGrp="1"/>
          </p:cNvSpPr>
          <p:nvPr>
            <p:ph idx="1"/>
          </p:nvPr>
        </p:nvSpPr>
        <p:spPr/>
        <p:txBody>
          <a:bodyPr/>
          <a:lstStyle/>
          <a:p>
            <a:r>
              <a:rPr lang="en-US" dirty="0"/>
              <a:t>New Data Bit - [100100001]</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The Obtained remainder is [000], i.e., zero, which according to the CRC method, concludes that the data is error-free.</a:t>
            </a:r>
          </a:p>
          <a:p>
            <a:endParaRPr lang="en-US" dirty="0"/>
          </a:p>
        </p:txBody>
      </p:sp>
      <p:pic>
        <p:nvPicPr>
          <p:cNvPr id="6146" name="Picture 2" descr="CRC_3.">
            <a:extLst>
              <a:ext uri="{FF2B5EF4-FFF2-40B4-BE49-F238E27FC236}">
                <a16:creationId xmlns:a16="http://schemas.microsoft.com/office/drawing/2014/main" id="{A0694C6B-86F2-B33E-EB9A-F40CF75D2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494065"/>
            <a:ext cx="65024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90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381748"/>
            <a:ext cx="10261600" cy="609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C40358-3228-CE45-8D1B-F9D7D4E0B1E3}"/>
              </a:ext>
            </a:extLst>
          </p:cNvPr>
          <p:cNvSpPr/>
          <p:nvPr/>
        </p:nvSpPr>
        <p:spPr>
          <a:xfrm>
            <a:off x="6705600" y="1870840"/>
            <a:ext cx="4978400" cy="44196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5D837E98-972F-6748-89AD-79DC3D7E2AB9}"/>
              </a:ext>
            </a:extLst>
          </p:cNvPr>
          <p:cNvSpPr/>
          <p:nvPr/>
        </p:nvSpPr>
        <p:spPr>
          <a:xfrm>
            <a:off x="1016000" y="1600200"/>
            <a:ext cx="3759200" cy="4648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9984104C-E7CD-D048-B803-FE539FE6B415}"/>
              </a:ext>
            </a:extLst>
          </p:cNvPr>
          <p:cNvSpPr/>
          <p:nvPr/>
        </p:nvSpPr>
        <p:spPr>
          <a:xfrm>
            <a:off x="54009" y="120135"/>
            <a:ext cx="3099094" cy="523220"/>
          </a:xfrm>
          <a:prstGeom prst="rect">
            <a:avLst/>
          </a:prstGeom>
        </p:spPr>
        <p:txBody>
          <a:bodyPr wrap="square">
            <a:spAutoFit/>
          </a:bodyPr>
          <a:lstStyle/>
          <a:p>
            <a:r>
              <a:rPr lang="en-US" sz="2800" b="1" dirty="0"/>
              <a:t>CRC </a:t>
            </a:r>
            <a:r>
              <a:rPr lang="mr-IN" sz="2800" b="1" dirty="0"/>
              <a:t>–</a:t>
            </a:r>
            <a:r>
              <a:rPr lang="en-US" sz="2800" b="1" dirty="0"/>
              <a:t> Example: 2</a:t>
            </a:r>
          </a:p>
        </p:txBody>
      </p:sp>
    </p:spTree>
    <p:extLst>
      <p:ext uri="{BB962C8B-B14F-4D97-AF65-F5344CB8AC3E}">
        <p14:creationId xmlns:p14="http://schemas.microsoft.com/office/powerpoint/2010/main" val="16795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CRC </a:t>
            </a:r>
            <a:r>
              <a:rPr lang="mr-IN" dirty="0"/>
              <a:t>–</a:t>
            </a:r>
            <a:r>
              <a:rPr lang="en-US" dirty="0"/>
              <a:t> Example: 3</a:t>
            </a:r>
          </a:p>
        </p:txBody>
      </p:sp>
      <p:pic>
        <p:nvPicPr>
          <p:cNvPr id="4" name="Content Placeholder 3"/>
          <p:cNvPicPr>
            <a:picLocks noGrp="1" noChangeAspect="1"/>
          </p:cNvPicPr>
          <p:nvPr>
            <p:ph idx="1"/>
          </p:nvPr>
        </p:nvPicPr>
        <p:blipFill>
          <a:blip r:embed="rId2"/>
          <a:stretch>
            <a:fillRect/>
          </a:stretch>
        </p:blipFill>
        <p:spPr>
          <a:xfrm>
            <a:off x="4125427" y="863600"/>
            <a:ext cx="3941147" cy="5591175"/>
          </a:xfrm>
          <a:prstGeom prst="rect">
            <a:avLst/>
          </a:prstGeom>
        </p:spPr>
      </p:pic>
    </p:spTree>
    <p:extLst>
      <p:ext uri="{BB962C8B-B14F-4D97-AF65-F5344CB8AC3E}">
        <p14:creationId xmlns:p14="http://schemas.microsoft.com/office/powerpoint/2010/main" val="31203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2308324"/>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Introduction to Link layer services</a:t>
            </a:r>
          </a:p>
          <a:p>
            <a:pPr marL="742950" lvl="1" indent="-285750">
              <a:buFont typeface="Arial" panose="020B0604020202020204" pitchFamily="34" charset="0"/>
              <a:buChar char="•"/>
            </a:pPr>
            <a:r>
              <a:rPr lang="en-US" sz="2400" dirty="0">
                <a:solidFill>
                  <a:schemeClr val="bg1">
                    <a:lumMod val="50000"/>
                  </a:schemeClr>
                </a:solidFill>
              </a:rPr>
              <a:t>Error Detection and Correction Techniques</a:t>
            </a:r>
          </a:p>
          <a:p>
            <a:pPr marL="742950" lvl="1" indent="-285750">
              <a:buFont typeface="Arial" panose="020B0604020202020204" pitchFamily="34" charset="0"/>
              <a:buChar char="•"/>
            </a:pPr>
            <a:r>
              <a:rPr lang="en-US" sz="2400" dirty="0">
                <a:solidFill>
                  <a:schemeClr val="bg1">
                    <a:lumMod val="50000"/>
                  </a:schemeClr>
                </a:solidFill>
              </a:rPr>
              <a:t>Multiple Access Protocols</a:t>
            </a:r>
          </a:p>
          <a:p>
            <a:pPr marL="742950" lvl="1" indent="-285750">
              <a:buFont typeface="Arial" panose="020B0604020202020204" pitchFamily="34" charset="0"/>
              <a:buChar char="•"/>
            </a:pPr>
            <a:r>
              <a:rPr lang="en-US" sz="2400" dirty="0">
                <a:solidFill>
                  <a:schemeClr val="bg1">
                    <a:lumMod val="50000"/>
                  </a:schemeClr>
                </a:solidFill>
              </a:rPr>
              <a:t>Addressing</a:t>
            </a:r>
          </a:p>
          <a:p>
            <a:pPr marL="742950" lvl="1" indent="-285750">
              <a:buFont typeface="Arial" panose="020B0604020202020204" pitchFamily="34" charset="0"/>
              <a:buChar char="•"/>
            </a:pPr>
            <a:r>
              <a:rPr lang="en-US" sz="2400" dirty="0">
                <a:solidFill>
                  <a:schemeClr val="bg1">
                    <a:lumMod val="50000"/>
                  </a:schemeClr>
                </a:solidFill>
              </a:rPr>
              <a:t>Ethernet, Switches &amp; VLAN</a:t>
            </a:r>
          </a:p>
        </p:txBody>
      </p:sp>
    </p:spTree>
    <p:extLst>
      <p:ext uri="{BB962C8B-B14F-4D97-AF65-F5344CB8AC3E}">
        <p14:creationId xmlns:p14="http://schemas.microsoft.com/office/powerpoint/2010/main" val="989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29A918-BBA2-0B74-2448-C8B9A1781E5D}"/>
              </a:ext>
            </a:extLst>
          </p:cNvPr>
          <p:cNvSpPr>
            <a:spLocks noGrp="1"/>
          </p:cNvSpPr>
          <p:nvPr>
            <p:ph type="title"/>
          </p:nvPr>
        </p:nvSpPr>
        <p:spPr/>
        <p:txBody>
          <a:bodyPr>
            <a:normAutofit/>
          </a:bodyPr>
          <a:lstStyle/>
          <a:p>
            <a:r>
              <a:rPr lang="en-US" sz="4800" dirty="0"/>
              <a:t>Multiple Access Links and Protocol</a:t>
            </a:r>
          </a:p>
        </p:txBody>
      </p:sp>
      <p:sp>
        <p:nvSpPr>
          <p:cNvPr id="5" name="Text Placeholder 4">
            <a:extLst>
              <a:ext uri="{FF2B5EF4-FFF2-40B4-BE49-F238E27FC236}">
                <a16:creationId xmlns:a16="http://schemas.microsoft.com/office/drawing/2014/main" id="{0B37BC59-D845-E28C-7407-4B125EA871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7862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Access Links</a:t>
            </a:r>
          </a:p>
        </p:txBody>
      </p:sp>
      <p:sp>
        <p:nvSpPr>
          <p:cNvPr id="3" name="Content Placeholder 2"/>
          <p:cNvSpPr>
            <a:spLocks noGrp="1"/>
          </p:cNvSpPr>
          <p:nvPr>
            <p:ph idx="1"/>
          </p:nvPr>
        </p:nvSpPr>
        <p:spPr/>
        <p:txBody>
          <a:bodyPr/>
          <a:lstStyle/>
          <a:p>
            <a:pPr algn="just"/>
            <a:r>
              <a:rPr lang="en-US" dirty="0"/>
              <a:t>There are </a:t>
            </a:r>
            <a:r>
              <a:rPr lang="en-US" dirty="0">
                <a:solidFill>
                  <a:srgbClr val="C00000"/>
                </a:solidFill>
              </a:rPr>
              <a:t>two types </a:t>
            </a:r>
            <a:r>
              <a:rPr lang="en-US" dirty="0"/>
              <a:t>of network links:</a:t>
            </a:r>
          </a:p>
          <a:p>
            <a:pPr algn="just"/>
            <a:endParaRPr lang="en-US" dirty="0"/>
          </a:p>
          <a:p>
            <a:pPr algn="just"/>
            <a:r>
              <a:rPr lang="en-US" dirty="0"/>
              <a:t>A </a:t>
            </a:r>
            <a:r>
              <a:rPr lang="en-US" dirty="0">
                <a:solidFill>
                  <a:schemeClr val="accent6"/>
                </a:solidFill>
              </a:rPr>
              <a:t>point-to-point link </a:t>
            </a:r>
            <a:r>
              <a:rPr lang="en-US" dirty="0"/>
              <a:t>consists of a single sender at one end of the link and a single receiver at the other end of the link. </a:t>
            </a:r>
          </a:p>
          <a:p>
            <a:pPr algn="just"/>
            <a:endParaRPr lang="en-US" dirty="0"/>
          </a:p>
          <a:p>
            <a:pPr algn="just"/>
            <a:r>
              <a:rPr lang="en-US" dirty="0"/>
              <a:t>A </a:t>
            </a:r>
            <a:r>
              <a:rPr lang="en-US" dirty="0">
                <a:solidFill>
                  <a:schemeClr val="accent6"/>
                </a:solidFill>
              </a:rPr>
              <a:t>broadcast link</a:t>
            </a:r>
            <a:r>
              <a:rPr lang="en-US" dirty="0"/>
              <a:t>, can have multiple sending and receiving nodes all connected to the same, single, shared broadcast channel. </a:t>
            </a:r>
          </a:p>
          <a:p>
            <a:pPr algn="just"/>
            <a:endParaRPr lang="en-US" dirty="0"/>
          </a:p>
          <a:p>
            <a:pPr algn="just"/>
            <a:r>
              <a:rPr lang="en-US" dirty="0"/>
              <a:t>The term broadcast is used here because when any one node transmits a frame, the channel broadcasts the frame and each of the other nodes receives a copy. </a:t>
            </a:r>
          </a:p>
          <a:p>
            <a:endParaRPr lang="en-US" dirty="0"/>
          </a:p>
        </p:txBody>
      </p:sp>
    </p:spTree>
    <p:extLst>
      <p:ext uri="{BB962C8B-B14F-4D97-AF65-F5344CB8AC3E}">
        <p14:creationId xmlns:p14="http://schemas.microsoft.com/office/powerpoint/2010/main" val="228299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Access Protocols</a:t>
            </a:r>
          </a:p>
        </p:txBody>
      </p:sp>
      <p:sp>
        <p:nvSpPr>
          <p:cNvPr id="3" name="Content Placeholder 2"/>
          <p:cNvSpPr>
            <a:spLocks noGrp="1"/>
          </p:cNvSpPr>
          <p:nvPr>
            <p:ph idx="1"/>
          </p:nvPr>
        </p:nvSpPr>
        <p:spPr/>
        <p:txBody>
          <a:bodyPr/>
          <a:lstStyle/>
          <a:p>
            <a:pPr marL="0" lvl="0" indent="0">
              <a:buNone/>
            </a:pPr>
            <a:r>
              <a:rPr lang="en-IN" dirty="0"/>
              <a:t>Categories of Multiple Access Protocol: </a:t>
            </a:r>
            <a:endParaRPr lang="en-GB" dirty="0"/>
          </a:p>
          <a:p>
            <a:pPr marL="514350" indent="-457200">
              <a:buFont typeface="+mj-lt"/>
              <a:buAutoNum type="arabicPeriod"/>
            </a:pPr>
            <a:r>
              <a:rPr lang="en-IN" b="1" dirty="0">
                <a:solidFill>
                  <a:srgbClr val="C00000"/>
                </a:solidFill>
              </a:rPr>
              <a:t>Channel Partitioning Protocols </a:t>
            </a:r>
            <a:endParaRPr lang="en-GB" b="1" dirty="0">
              <a:solidFill>
                <a:srgbClr val="C00000"/>
              </a:solidFill>
            </a:endParaRPr>
          </a:p>
          <a:p>
            <a:pPr lvl="1"/>
            <a:r>
              <a:rPr lang="en-IN" dirty="0"/>
              <a:t>Divide channel into smaller “</a:t>
            </a:r>
            <a:r>
              <a:rPr lang="en-IN" b="1" dirty="0">
                <a:solidFill>
                  <a:srgbClr val="C00000"/>
                </a:solidFill>
              </a:rPr>
              <a:t>pieces</a:t>
            </a:r>
            <a:r>
              <a:rPr lang="en-IN" dirty="0"/>
              <a:t>” (time slots, frequency, code)</a:t>
            </a:r>
            <a:endParaRPr lang="en-GB" dirty="0"/>
          </a:p>
          <a:p>
            <a:pPr lvl="1"/>
            <a:r>
              <a:rPr lang="en-IN" dirty="0"/>
              <a:t>Allocate piece to node for exclusive use</a:t>
            </a:r>
            <a:endParaRPr lang="en-GB" dirty="0"/>
          </a:p>
          <a:p>
            <a:pPr lvl="1"/>
            <a:r>
              <a:rPr lang="en-IN" dirty="0"/>
              <a:t>Examples of channel partitioning protocols</a:t>
            </a:r>
            <a:endParaRPr lang="en-GB" dirty="0"/>
          </a:p>
          <a:p>
            <a:pPr lvl="2"/>
            <a:r>
              <a:rPr lang="en-IN" b="1" dirty="0">
                <a:solidFill>
                  <a:srgbClr val="C00000"/>
                </a:solidFill>
              </a:rPr>
              <a:t>TDMA</a:t>
            </a:r>
            <a:r>
              <a:rPr lang="en-IN" dirty="0"/>
              <a:t>: Time Division Multiple Access</a:t>
            </a:r>
            <a:endParaRPr lang="en-GB" dirty="0"/>
          </a:p>
          <a:p>
            <a:pPr lvl="2"/>
            <a:r>
              <a:rPr lang="en-IN" b="1" dirty="0">
                <a:solidFill>
                  <a:srgbClr val="C00000"/>
                </a:solidFill>
              </a:rPr>
              <a:t>FDMA</a:t>
            </a:r>
            <a:r>
              <a:rPr lang="en-IN" dirty="0"/>
              <a:t>: Frequency Division Multiple Access</a:t>
            </a:r>
            <a:endParaRPr lang="en-GB" dirty="0"/>
          </a:p>
          <a:p>
            <a:pPr lvl="2"/>
            <a:r>
              <a:rPr lang="en-IN" b="1" dirty="0">
                <a:solidFill>
                  <a:srgbClr val="C00000"/>
                </a:solidFill>
              </a:rPr>
              <a:t>CDMA</a:t>
            </a:r>
            <a:r>
              <a:rPr lang="en-IN" dirty="0"/>
              <a:t>: Code Division Multiple Access</a:t>
            </a:r>
            <a:endParaRPr lang="en-GB" dirty="0"/>
          </a:p>
          <a:p>
            <a:endParaRPr lang="en-US" dirty="0"/>
          </a:p>
        </p:txBody>
      </p:sp>
    </p:spTree>
    <p:extLst>
      <p:ext uri="{BB962C8B-B14F-4D97-AF65-F5344CB8AC3E}">
        <p14:creationId xmlns:p14="http://schemas.microsoft.com/office/powerpoint/2010/main" val="40191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2"/>
            </a:pPr>
            <a:r>
              <a:rPr lang="en-IN" b="1" dirty="0">
                <a:solidFill>
                  <a:srgbClr val="C00000"/>
                </a:solidFill>
              </a:rPr>
              <a:t>Random Access Protocols</a:t>
            </a:r>
            <a:endParaRPr lang="en-GB" b="1" dirty="0">
              <a:solidFill>
                <a:srgbClr val="C00000"/>
              </a:solidFill>
            </a:endParaRPr>
          </a:p>
          <a:p>
            <a:pPr lvl="1"/>
            <a:r>
              <a:rPr lang="en-IN" dirty="0"/>
              <a:t>Channel is not divided and allow collisions.</a:t>
            </a:r>
            <a:endParaRPr lang="en-GB" dirty="0"/>
          </a:p>
          <a:p>
            <a:pPr lvl="1"/>
            <a:r>
              <a:rPr lang="en-IN" dirty="0"/>
              <a:t>“Recover” from collisions</a:t>
            </a:r>
            <a:endParaRPr lang="en-GB" dirty="0"/>
          </a:p>
          <a:p>
            <a:pPr lvl="1"/>
            <a:r>
              <a:rPr lang="en-IN" dirty="0"/>
              <a:t>Examples of random access MAC (Medium Access Control)  protocols</a:t>
            </a:r>
            <a:endParaRPr lang="en-GB" dirty="0"/>
          </a:p>
          <a:p>
            <a:pPr lvl="2"/>
            <a:r>
              <a:rPr lang="en-IN" dirty="0"/>
              <a:t>Pure ALOHA</a:t>
            </a:r>
            <a:endParaRPr lang="en-GB" dirty="0"/>
          </a:p>
          <a:p>
            <a:pPr lvl="2"/>
            <a:r>
              <a:rPr lang="en-IN" dirty="0"/>
              <a:t>Slotted ALOHA</a:t>
            </a:r>
            <a:endParaRPr lang="en-GB" dirty="0"/>
          </a:p>
          <a:p>
            <a:pPr lvl="2"/>
            <a:r>
              <a:rPr lang="en-IN" dirty="0"/>
              <a:t>CSMA, CSMA/CD, CSMA/CA</a:t>
            </a:r>
            <a:endParaRPr lang="en-GB" dirty="0"/>
          </a:p>
          <a:p>
            <a:endParaRPr lang="en-US" dirty="0"/>
          </a:p>
        </p:txBody>
      </p:sp>
    </p:spTree>
    <p:extLst>
      <p:ext uri="{BB962C8B-B14F-4D97-AF65-F5344CB8AC3E}">
        <p14:creationId xmlns:p14="http://schemas.microsoft.com/office/powerpoint/2010/main" val="212365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indent="-457200">
              <a:buFont typeface="+mj-lt"/>
              <a:buAutoNum type="arabicPeriod" startAt="3"/>
            </a:pPr>
            <a:r>
              <a:rPr lang="en-IN" b="1" dirty="0">
                <a:solidFill>
                  <a:srgbClr val="C00000"/>
                </a:solidFill>
              </a:rPr>
              <a:t>Taking-turns protocols</a:t>
            </a:r>
            <a:endParaRPr lang="en-GB" b="1" dirty="0">
              <a:solidFill>
                <a:srgbClr val="C00000"/>
              </a:solidFill>
            </a:endParaRPr>
          </a:p>
          <a:p>
            <a:pPr lvl="1"/>
            <a:r>
              <a:rPr lang="en-IN" dirty="0"/>
              <a:t>Nodes take turns but nodes with more to send can take longer turns.</a:t>
            </a:r>
            <a:endParaRPr lang="en-GB" dirty="0"/>
          </a:p>
          <a:p>
            <a:pPr lvl="1"/>
            <a:r>
              <a:rPr lang="en-IN" dirty="0"/>
              <a:t>Examples of taking-turns protocols</a:t>
            </a:r>
            <a:endParaRPr lang="en-GB" dirty="0"/>
          </a:p>
          <a:p>
            <a:pPr lvl="2"/>
            <a:r>
              <a:rPr lang="en-IN" dirty="0"/>
              <a:t>Polling</a:t>
            </a:r>
            <a:endParaRPr lang="en-GB" dirty="0"/>
          </a:p>
          <a:p>
            <a:pPr lvl="2"/>
            <a:r>
              <a:rPr lang="en-IN" dirty="0"/>
              <a:t>Token passing</a:t>
            </a:r>
            <a:endParaRPr lang="en-GB" dirty="0"/>
          </a:p>
          <a:p>
            <a:endParaRPr lang="en-US" dirty="0"/>
          </a:p>
        </p:txBody>
      </p:sp>
    </p:spTree>
    <p:extLst>
      <p:ext uri="{BB962C8B-B14F-4D97-AF65-F5344CB8AC3E}">
        <p14:creationId xmlns:p14="http://schemas.microsoft.com/office/powerpoint/2010/main" val="14475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DFF27-89C9-03C4-CB9D-8C99B4A5829A}"/>
              </a:ext>
            </a:extLst>
          </p:cNvPr>
          <p:cNvSpPr>
            <a:spLocks noGrp="1"/>
          </p:cNvSpPr>
          <p:nvPr>
            <p:ph type="title"/>
          </p:nvPr>
        </p:nvSpPr>
        <p:spPr/>
        <p:txBody>
          <a:bodyPr>
            <a:normAutofit/>
          </a:bodyPr>
          <a:lstStyle/>
          <a:p>
            <a:r>
              <a:rPr lang="en-US" sz="5500" dirty="0"/>
              <a:t>Channel Partitioning Protocols</a:t>
            </a:r>
          </a:p>
        </p:txBody>
      </p:sp>
      <p:sp>
        <p:nvSpPr>
          <p:cNvPr id="5" name="Text Placeholder 4">
            <a:extLst>
              <a:ext uri="{FF2B5EF4-FFF2-40B4-BE49-F238E27FC236}">
                <a16:creationId xmlns:a16="http://schemas.microsoft.com/office/drawing/2014/main" id="{8C533EDB-5D18-D57C-0F77-A0CFB60BAF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0848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TDMA: Time Division Multiple Access</a:t>
            </a:r>
          </a:p>
        </p:txBody>
      </p:sp>
      <p:sp>
        <p:nvSpPr>
          <p:cNvPr id="3" name="Content Placeholder 2"/>
          <p:cNvSpPr>
            <a:spLocks noGrp="1"/>
          </p:cNvSpPr>
          <p:nvPr>
            <p:ph idx="1"/>
          </p:nvPr>
        </p:nvSpPr>
        <p:spPr/>
        <p:txBody>
          <a:bodyPr>
            <a:normAutofit/>
          </a:bodyPr>
          <a:lstStyle/>
          <a:p>
            <a:pPr lvl="0" algn="just"/>
            <a:r>
              <a:rPr lang="en-IN" dirty="0"/>
              <a:t>Suppose the channel supports N nodes and that the transmission rate of the channel is R bps.</a:t>
            </a:r>
            <a:endParaRPr lang="en-GB" dirty="0"/>
          </a:p>
          <a:p>
            <a:pPr lvl="0" algn="just"/>
            <a:r>
              <a:rPr lang="en-IN" dirty="0"/>
              <a:t>TDM divides </a:t>
            </a:r>
            <a:r>
              <a:rPr lang="en-IN" dirty="0">
                <a:solidFill>
                  <a:srgbClr val="C00000"/>
                </a:solidFill>
              </a:rPr>
              <a:t>time into time frames </a:t>
            </a:r>
            <a:r>
              <a:rPr lang="en-IN" dirty="0"/>
              <a:t>and further divides </a:t>
            </a:r>
            <a:r>
              <a:rPr lang="en-IN" dirty="0">
                <a:solidFill>
                  <a:srgbClr val="C00000"/>
                </a:solidFill>
              </a:rPr>
              <a:t>each time frame into N time slots</a:t>
            </a:r>
            <a:r>
              <a:rPr lang="en-IN" dirty="0"/>
              <a:t>.</a:t>
            </a:r>
            <a:endParaRPr lang="en-GB" dirty="0"/>
          </a:p>
          <a:p>
            <a:pPr lvl="0" algn="just"/>
            <a:r>
              <a:rPr lang="en-IN" dirty="0"/>
              <a:t>Each time slot is then assigned to </a:t>
            </a:r>
            <a:r>
              <a:rPr lang="en-IN" dirty="0">
                <a:solidFill>
                  <a:srgbClr val="C00000"/>
                </a:solidFill>
              </a:rPr>
              <a:t>one of the N nodes</a:t>
            </a:r>
            <a:r>
              <a:rPr lang="en-IN" dirty="0"/>
              <a:t>. </a:t>
            </a:r>
          </a:p>
          <a:p>
            <a:pPr lvl="0" algn="just"/>
            <a:endParaRPr lang="en-IN" dirty="0"/>
          </a:p>
          <a:p>
            <a:pPr marL="0" lvl="0" indent="0" algn="just">
              <a:buNone/>
            </a:pPr>
            <a:endParaRPr lang="en-IN" dirty="0"/>
          </a:p>
          <a:p>
            <a:pPr marL="0" lvl="0" indent="0" algn="just">
              <a:buNone/>
            </a:pPr>
            <a:endParaRPr lang="en-IN" dirty="0"/>
          </a:p>
          <a:p>
            <a:pPr marL="0" lvl="0" indent="0" algn="just">
              <a:buNone/>
            </a:pPr>
            <a:endParaRPr lang="en-IN" dirty="0"/>
          </a:p>
          <a:p>
            <a:pPr lvl="0" algn="just"/>
            <a:r>
              <a:rPr lang="en-IN" dirty="0"/>
              <a:t>Example: 6-station LAN, 1,3,4 have packet, slots 2,5,6 idle </a:t>
            </a:r>
          </a:p>
          <a:p>
            <a:pPr lvl="0" algn="just"/>
            <a:r>
              <a:rPr lang="en-IN" dirty="0"/>
              <a:t>Major drawbacks: </a:t>
            </a:r>
            <a:r>
              <a:rPr lang="en-IN" dirty="0">
                <a:solidFill>
                  <a:schemeClr val="accent6"/>
                </a:solidFill>
              </a:rPr>
              <a:t>First</a:t>
            </a:r>
            <a:r>
              <a:rPr lang="en-IN" dirty="0"/>
              <a:t>, A node is limited to an average rate of R/N bps even when it is the only node with packets to send. </a:t>
            </a:r>
            <a:endParaRPr lang="en-GB" dirty="0"/>
          </a:p>
          <a:p>
            <a:pPr algn="just">
              <a:buClr>
                <a:schemeClr val="tx1"/>
              </a:buClr>
            </a:pPr>
            <a:r>
              <a:rPr lang="en-IN" dirty="0">
                <a:solidFill>
                  <a:schemeClr val="accent6"/>
                </a:solidFill>
              </a:rPr>
              <a:t>Second</a:t>
            </a:r>
            <a:r>
              <a:rPr lang="en-IN" dirty="0"/>
              <a:t> drawback is that a node must always wait for its turn in the transmission sequence again, even when it is the only node with a frame to send.</a:t>
            </a:r>
            <a:r>
              <a:rPr lang="en-GB" dirty="0"/>
              <a:t> </a:t>
            </a:r>
            <a:endParaRPr lang="en-IN" dirty="0"/>
          </a:p>
        </p:txBody>
      </p:sp>
      <p:sp>
        <p:nvSpPr>
          <p:cNvPr id="40" name="Line 7"/>
          <p:cNvSpPr>
            <a:spLocks noChangeShapeType="1"/>
          </p:cNvSpPr>
          <p:nvPr/>
        </p:nvSpPr>
        <p:spPr bwMode="auto">
          <a:xfrm>
            <a:off x="2002367" y="3657600"/>
            <a:ext cx="811318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1" name="Rectangle 8"/>
          <p:cNvSpPr>
            <a:spLocks noChangeArrowheads="1"/>
          </p:cNvSpPr>
          <p:nvPr/>
        </p:nvSpPr>
        <p:spPr bwMode="auto">
          <a:xfrm>
            <a:off x="2298701" y="3430587"/>
            <a:ext cx="639233" cy="230188"/>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2" name="Rectangle 10"/>
          <p:cNvSpPr>
            <a:spLocks noChangeArrowheads="1"/>
          </p:cNvSpPr>
          <p:nvPr/>
        </p:nvSpPr>
        <p:spPr bwMode="auto">
          <a:xfrm>
            <a:off x="3577168" y="3430587"/>
            <a:ext cx="639233" cy="23018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3" name="Rectangle 11"/>
          <p:cNvSpPr>
            <a:spLocks noChangeArrowheads="1"/>
          </p:cNvSpPr>
          <p:nvPr/>
        </p:nvSpPr>
        <p:spPr bwMode="auto">
          <a:xfrm>
            <a:off x="4210050" y="3430587"/>
            <a:ext cx="639233" cy="23018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4" name="Line 13"/>
          <p:cNvSpPr>
            <a:spLocks noChangeShapeType="1"/>
          </p:cNvSpPr>
          <p:nvPr/>
        </p:nvSpPr>
        <p:spPr bwMode="auto">
          <a:xfrm>
            <a:off x="2300816" y="3317876"/>
            <a:ext cx="0" cy="3381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 name="Line 16"/>
          <p:cNvSpPr>
            <a:spLocks noChangeShapeType="1"/>
          </p:cNvSpPr>
          <p:nvPr/>
        </p:nvSpPr>
        <p:spPr bwMode="auto">
          <a:xfrm>
            <a:off x="6121400" y="3321051"/>
            <a:ext cx="0" cy="3381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6" name="Text Box 23"/>
          <p:cNvSpPr txBox="1">
            <a:spLocks noChangeArrowheads="1"/>
          </p:cNvSpPr>
          <p:nvPr/>
        </p:nvSpPr>
        <p:spPr bwMode="auto">
          <a:xfrm>
            <a:off x="2432050" y="339725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1</a:t>
            </a:r>
          </a:p>
        </p:txBody>
      </p:sp>
      <p:sp>
        <p:nvSpPr>
          <p:cNvPr id="47" name="Text Box 24"/>
          <p:cNvSpPr txBox="1">
            <a:spLocks noChangeArrowheads="1"/>
          </p:cNvSpPr>
          <p:nvPr/>
        </p:nvSpPr>
        <p:spPr bwMode="auto">
          <a:xfrm>
            <a:off x="3693583" y="3382962"/>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3</a:t>
            </a:r>
          </a:p>
        </p:txBody>
      </p:sp>
      <p:sp>
        <p:nvSpPr>
          <p:cNvPr id="48" name="Text Box 25"/>
          <p:cNvSpPr txBox="1">
            <a:spLocks noChangeArrowheads="1"/>
          </p:cNvSpPr>
          <p:nvPr/>
        </p:nvSpPr>
        <p:spPr bwMode="auto">
          <a:xfrm>
            <a:off x="4313767" y="3389312"/>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4</a:t>
            </a:r>
          </a:p>
        </p:txBody>
      </p:sp>
      <p:sp>
        <p:nvSpPr>
          <p:cNvPr id="49" name="Rectangle 26"/>
          <p:cNvSpPr>
            <a:spLocks noChangeArrowheads="1"/>
          </p:cNvSpPr>
          <p:nvPr/>
        </p:nvSpPr>
        <p:spPr bwMode="auto">
          <a:xfrm>
            <a:off x="6108701" y="3425826"/>
            <a:ext cx="639233" cy="23018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0" name="Rectangle 27"/>
          <p:cNvSpPr>
            <a:spLocks noChangeArrowheads="1"/>
          </p:cNvSpPr>
          <p:nvPr/>
        </p:nvSpPr>
        <p:spPr bwMode="auto">
          <a:xfrm>
            <a:off x="7387168" y="3425826"/>
            <a:ext cx="639233" cy="230187"/>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1" name="Rectangle 28"/>
          <p:cNvSpPr>
            <a:spLocks noChangeArrowheads="1"/>
          </p:cNvSpPr>
          <p:nvPr/>
        </p:nvSpPr>
        <p:spPr bwMode="auto">
          <a:xfrm>
            <a:off x="8020050" y="3425826"/>
            <a:ext cx="639233" cy="230187"/>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2" name="Line 29"/>
          <p:cNvSpPr>
            <a:spLocks noChangeShapeType="1"/>
          </p:cNvSpPr>
          <p:nvPr/>
        </p:nvSpPr>
        <p:spPr bwMode="auto">
          <a:xfrm>
            <a:off x="6110816" y="3313112"/>
            <a:ext cx="0" cy="3381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3" name="Text Box 30"/>
          <p:cNvSpPr txBox="1">
            <a:spLocks noChangeArrowheads="1"/>
          </p:cNvSpPr>
          <p:nvPr/>
        </p:nvSpPr>
        <p:spPr bwMode="auto">
          <a:xfrm>
            <a:off x="6242050" y="3392487"/>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1</a:t>
            </a:r>
          </a:p>
        </p:txBody>
      </p:sp>
      <p:sp>
        <p:nvSpPr>
          <p:cNvPr id="54" name="Text Box 31"/>
          <p:cNvSpPr txBox="1">
            <a:spLocks noChangeArrowheads="1"/>
          </p:cNvSpPr>
          <p:nvPr/>
        </p:nvSpPr>
        <p:spPr bwMode="auto">
          <a:xfrm>
            <a:off x="7503584" y="337820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3</a:t>
            </a:r>
          </a:p>
        </p:txBody>
      </p:sp>
      <p:sp>
        <p:nvSpPr>
          <p:cNvPr id="55" name="Text Box 32"/>
          <p:cNvSpPr txBox="1">
            <a:spLocks noChangeArrowheads="1"/>
          </p:cNvSpPr>
          <p:nvPr/>
        </p:nvSpPr>
        <p:spPr bwMode="auto">
          <a:xfrm>
            <a:off x="8123767" y="3384550"/>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b="1" i="0">
                <a:solidFill>
                  <a:srgbClr val="FFFFFF"/>
                </a:solidFill>
                <a:latin typeface="Arial" charset="0"/>
              </a:rPr>
              <a:t>4</a:t>
            </a:r>
          </a:p>
        </p:txBody>
      </p:sp>
      <p:sp>
        <p:nvSpPr>
          <p:cNvPr id="56" name="Line 34"/>
          <p:cNvSpPr>
            <a:spLocks noChangeShapeType="1"/>
          </p:cNvSpPr>
          <p:nvPr/>
        </p:nvSpPr>
        <p:spPr bwMode="auto">
          <a:xfrm>
            <a:off x="2942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7" name="Line 35"/>
          <p:cNvSpPr>
            <a:spLocks noChangeShapeType="1"/>
          </p:cNvSpPr>
          <p:nvPr/>
        </p:nvSpPr>
        <p:spPr bwMode="auto">
          <a:xfrm>
            <a:off x="3577167" y="3427413"/>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8" name="Line 36"/>
          <p:cNvSpPr>
            <a:spLocks noChangeShapeType="1"/>
          </p:cNvSpPr>
          <p:nvPr/>
        </p:nvSpPr>
        <p:spPr bwMode="auto">
          <a:xfrm>
            <a:off x="4212167" y="3427413"/>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9" name="Line 37"/>
          <p:cNvSpPr>
            <a:spLocks noChangeShapeType="1"/>
          </p:cNvSpPr>
          <p:nvPr/>
        </p:nvSpPr>
        <p:spPr bwMode="auto">
          <a:xfrm>
            <a:off x="4847167" y="3427413"/>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0" name="Line 38"/>
          <p:cNvSpPr>
            <a:spLocks noChangeShapeType="1"/>
          </p:cNvSpPr>
          <p:nvPr/>
        </p:nvSpPr>
        <p:spPr bwMode="auto">
          <a:xfrm>
            <a:off x="5488516" y="3417888"/>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 name="Line 39"/>
          <p:cNvSpPr>
            <a:spLocks noChangeShapeType="1"/>
          </p:cNvSpPr>
          <p:nvPr/>
        </p:nvSpPr>
        <p:spPr bwMode="auto">
          <a:xfrm>
            <a:off x="6752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 name="Line 40"/>
          <p:cNvSpPr>
            <a:spLocks noChangeShapeType="1"/>
          </p:cNvSpPr>
          <p:nvPr/>
        </p:nvSpPr>
        <p:spPr bwMode="auto">
          <a:xfrm>
            <a:off x="8015816" y="3417888"/>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 name="Line 41"/>
          <p:cNvSpPr>
            <a:spLocks noChangeShapeType="1"/>
          </p:cNvSpPr>
          <p:nvPr/>
        </p:nvSpPr>
        <p:spPr bwMode="auto">
          <a:xfrm>
            <a:off x="9279467" y="3413126"/>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4" name="Line 42"/>
          <p:cNvSpPr>
            <a:spLocks noChangeShapeType="1"/>
          </p:cNvSpPr>
          <p:nvPr/>
        </p:nvSpPr>
        <p:spPr bwMode="auto">
          <a:xfrm>
            <a:off x="8657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 name="Line 43"/>
          <p:cNvSpPr>
            <a:spLocks noChangeShapeType="1"/>
          </p:cNvSpPr>
          <p:nvPr/>
        </p:nvSpPr>
        <p:spPr bwMode="auto">
          <a:xfrm>
            <a:off x="9920816" y="3327401"/>
            <a:ext cx="0" cy="33813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 name="Line 44"/>
          <p:cNvSpPr>
            <a:spLocks noChangeShapeType="1"/>
          </p:cNvSpPr>
          <p:nvPr/>
        </p:nvSpPr>
        <p:spPr bwMode="auto">
          <a:xfrm>
            <a:off x="7387167" y="3422651"/>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 name="Text Box 45"/>
          <p:cNvSpPr txBox="1">
            <a:spLocks noChangeArrowheads="1"/>
          </p:cNvSpPr>
          <p:nvPr/>
        </p:nvSpPr>
        <p:spPr bwMode="auto">
          <a:xfrm>
            <a:off x="3693583" y="2798763"/>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i="0">
                <a:solidFill>
                  <a:srgbClr val="000000"/>
                </a:solidFill>
                <a:latin typeface="Arial" charset="0"/>
              </a:rPr>
              <a:t>6-slot</a:t>
            </a:r>
          </a:p>
          <a:p>
            <a:pPr eaLnBrk="0" fontAlgn="base" hangingPunct="0">
              <a:spcBef>
                <a:spcPct val="0"/>
              </a:spcBef>
              <a:spcAft>
                <a:spcPct val="0"/>
              </a:spcAft>
              <a:defRPr/>
            </a:pPr>
            <a:r>
              <a:rPr lang="en-US" sz="1600" i="0">
                <a:solidFill>
                  <a:srgbClr val="000000"/>
                </a:solidFill>
                <a:latin typeface="Arial" charset="0"/>
              </a:rPr>
              <a:t>frame</a:t>
            </a:r>
          </a:p>
        </p:txBody>
      </p:sp>
      <p:sp>
        <p:nvSpPr>
          <p:cNvPr id="68" name="Line 46"/>
          <p:cNvSpPr>
            <a:spLocks noChangeShapeType="1"/>
          </p:cNvSpPr>
          <p:nvPr/>
        </p:nvSpPr>
        <p:spPr bwMode="auto">
          <a:xfrm>
            <a:off x="4775200" y="3135312"/>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9" name="Line 47"/>
          <p:cNvSpPr>
            <a:spLocks noChangeShapeType="1"/>
          </p:cNvSpPr>
          <p:nvPr/>
        </p:nvSpPr>
        <p:spPr bwMode="auto">
          <a:xfrm flipH="1">
            <a:off x="2315633" y="3130550"/>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0" name="Line 48"/>
          <p:cNvSpPr>
            <a:spLocks noChangeShapeType="1"/>
          </p:cNvSpPr>
          <p:nvPr/>
        </p:nvSpPr>
        <p:spPr bwMode="auto">
          <a:xfrm>
            <a:off x="2288116" y="3043237"/>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1" name="Line 49"/>
          <p:cNvSpPr>
            <a:spLocks noChangeShapeType="1"/>
          </p:cNvSpPr>
          <p:nvPr/>
        </p:nvSpPr>
        <p:spPr bwMode="auto">
          <a:xfrm>
            <a:off x="6100233" y="3033712"/>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2" name="Text Box 51"/>
          <p:cNvSpPr txBox="1">
            <a:spLocks noChangeArrowheads="1"/>
          </p:cNvSpPr>
          <p:nvPr/>
        </p:nvSpPr>
        <p:spPr bwMode="auto">
          <a:xfrm>
            <a:off x="7512049" y="2771776"/>
            <a:ext cx="71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600" i="0">
                <a:solidFill>
                  <a:srgbClr val="000000"/>
                </a:solidFill>
                <a:latin typeface="Arial" charset="0"/>
              </a:rPr>
              <a:t>6-slot</a:t>
            </a:r>
          </a:p>
          <a:p>
            <a:pPr eaLnBrk="0" fontAlgn="base" hangingPunct="0">
              <a:spcBef>
                <a:spcPct val="0"/>
              </a:spcBef>
              <a:spcAft>
                <a:spcPct val="0"/>
              </a:spcAft>
              <a:defRPr/>
            </a:pPr>
            <a:r>
              <a:rPr lang="en-US" sz="1600" i="0">
                <a:solidFill>
                  <a:srgbClr val="000000"/>
                </a:solidFill>
                <a:latin typeface="Arial" charset="0"/>
              </a:rPr>
              <a:t>frame</a:t>
            </a:r>
          </a:p>
        </p:txBody>
      </p:sp>
      <p:sp>
        <p:nvSpPr>
          <p:cNvPr id="73" name="Line 52"/>
          <p:cNvSpPr>
            <a:spLocks noChangeShapeType="1"/>
          </p:cNvSpPr>
          <p:nvPr/>
        </p:nvSpPr>
        <p:spPr bwMode="auto">
          <a:xfrm>
            <a:off x="8593667" y="3141662"/>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4" name="Line 53"/>
          <p:cNvSpPr>
            <a:spLocks noChangeShapeType="1"/>
          </p:cNvSpPr>
          <p:nvPr/>
        </p:nvSpPr>
        <p:spPr bwMode="auto">
          <a:xfrm flipH="1">
            <a:off x="6134100" y="3136900"/>
            <a:ext cx="131868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5" name="Line 55"/>
          <p:cNvSpPr>
            <a:spLocks noChangeShapeType="1"/>
          </p:cNvSpPr>
          <p:nvPr/>
        </p:nvSpPr>
        <p:spPr bwMode="auto">
          <a:xfrm>
            <a:off x="9918700" y="3006725"/>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Tree>
    <p:extLst>
      <p:ext uri="{BB962C8B-B14F-4D97-AF65-F5344CB8AC3E}">
        <p14:creationId xmlns:p14="http://schemas.microsoft.com/office/powerpoint/2010/main" val="61047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p:bldP spid="47" grpId="0"/>
      <p:bldP spid="48" grpId="0"/>
      <p:bldP spid="49" grpId="0" animBg="1"/>
      <p:bldP spid="50" grpId="0" animBg="1"/>
      <p:bldP spid="51" grpId="0" animBg="1"/>
      <p:bldP spid="52" grpId="0" animBg="1"/>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animBg="1"/>
      <p:bldP spid="72" grpId="0"/>
      <p:bldP spid="73" grpId="0" animBg="1"/>
      <p:bldP spid="74" grpId="0" animBg="1"/>
      <p:bldP spid="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a:t>FDMA: Frequency Division Multiple Access</a:t>
            </a:r>
          </a:p>
        </p:txBody>
      </p:sp>
      <p:sp>
        <p:nvSpPr>
          <p:cNvPr id="3" name="Content Placeholder 2"/>
          <p:cNvSpPr>
            <a:spLocks noGrp="1"/>
          </p:cNvSpPr>
          <p:nvPr>
            <p:ph idx="1"/>
          </p:nvPr>
        </p:nvSpPr>
        <p:spPr/>
        <p:txBody>
          <a:bodyPr/>
          <a:lstStyle/>
          <a:p>
            <a:pPr lvl="0" algn="just"/>
            <a:r>
              <a:rPr lang="en-IN" dirty="0"/>
              <a:t>Channel spectrum divided into </a:t>
            </a:r>
            <a:r>
              <a:rPr lang="en-IN" dirty="0">
                <a:solidFill>
                  <a:srgbClr val="C00000"/>
                </a:solidFill>
              </a:rPr>
              <a:t>frequency bands</a:t>
            </a:r>
            <a:r>
              <a:rPr lang="en-IN" dirty="0"/>
              <a:t>.</a:t>
            </a:r>
          </a:p>
          <a:p>
            <a:pPr lvl="0" algn="just"/>
            <a:r>
              <a:rPr lang="en-IN" dirty="0"/>
              <a:t>Each station assigned </a:t>
            </a:r>
            <a:r>
              <a:rPr lang="en-IN" dirty="0">
                <a:solidFill>
                  <a:srgbClr val="C00000"/>
                </a:solidFill>
              </a:rPr>
              <a:t>fixed</a:t>
            </a:r>
            <a:r>
              <a:rPr lang="en-IN" dirty="0"/>
              <a:t> frequency band.</a:t>
            </a:r>
          </a:p>
          <a:p>
            <a:pPr lvl="0" algn="just"/>
            <a:r>
              <a:rPr lang="en-IN" dirty="0">
                <a:solidFill>
                  <a:srgbClr val="C00000"/>
                </a:solidFill>
              </a:rPr>
              <a:t>Unused</a:t>
            </a:r>
            <a:r>
              <a:rPr lang="en-IN" dirty="0"/>
              <a:t> transmission time in frequency bands go </a:t>
            </a:r>
            <a:r>
              <a:rPr lang="en-IN" dirty="0">
                <a:solidFill>
                  <a:srgbClr val="C00000"/>
                </a:solidFill>
              </a:rPr>
              <a:t>idle</a:t>
            </a:r>
            <a:r>
              <a:rPr lang="en-IN" dirty="0"/>
              <a:t>. </a:t>
            </a:r>
          </a:p>
          <a:p>
            <a:pPr lvl="0" algn="just"/>
            <a:r>
              <a:rPr lang="en-IN" dirty="0"/>
              <a:t>Example: 6-station LAN, 1,3,4 have packet, frequency bands 2,5,6 idle </a:t>
            </a:r>
          </a:p>
          <a:p>
            <a:endParaRPr lang="en-US" dirty="0"/>
          </a:p>
        </p:txBody>
      </p:sp>
      <p:sp>
        <p:nvSpPr>
          <p:cNvPr id="32" name="Rectangle 4"/>
          <p:cNvSpPr>
            <a:spLocks noChangeArrowheads="1"/>
          </p:cNvSpPr>
          <p:nvPr/>
        </p:nvSpPr>
        <p:spPr bwMode="auto">
          <a:xfrm>
            <a:off x="6900333" y="3530601"/>
            <a:ext cx="836083" cy="2251075"/>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3" name="Line 5"/>
          <p:cNvSpPr>
            <a:spLocks noChangeShapeType="1"/>
          </p:cNvSpPr>
          <p:nvPr/>
        </p:nvSpPr>
        <p:spPr bwMode="auto">
          <a:xfrm flipV="1">
            <a:off x="6898216" y="4635501"/>
            <a:ext cx="829733"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4" name="Line 6"/>
          <p:cNvSpPr>
            <a:spLocks noChangeShapeType="1"/>
          </p:cNvSpPr>
          <p:nvPr/>
        </p:nvSpPr>
        <p:spPr bwMode="auto">
          <a:xfrm flipV="1">
            <a:off x="6891868" y="5027612"/>
            <a:ext cx="842433"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5" name="Line 7"/>
          <p:cNvSpPr>
            <a:spLocks noChangeShapeType="1"/>
          </p:cNvSpPr>
          <p:nvPr/>
        </p:nvSpPr>
        <p:spPr bwMode="auto">
          <a:xfrm flipV="1">
            <a:off x="6898217" y="5413376"/>
            <a:ext cx="836084"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6" name="Line 8"/>
          <p:cNvSpPr>
            <a:spLocks noChangeShapeType="1"/>
          </p:cNvSpPr>
          <p:nvPr/>
        </p:nvSpPr>
        <p:spPr bwMode="auto">
          <a:xfrm flipV="1">
            <a:off x="6891868" y="4249737"/>
            <a:ext cx="842433"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7" name="Line 9"/>
          <p:cNvSpPr>
            <a:spLocks noChangeShapeType="1"/>
          </p:cNvSpPr>
          <p:nvPr/>
        </p:nvSpPr>
        <p:spPr bwMode="auto">
          <a:xfrm flipV="1">
            <a:off x="6898217" y="3863975"/>
            <a:ext cx="842433"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8" name="Line 11"/>
          <p:cNvSpPr>
            <a:spLocks noChangeShapeType="1"/>
          </p:cNvSpPr>
          <p:nvPr/>
        </p:nvSpPr>
        <p:spPr bwMode="auto">
          <a:xfrm>
            <a:off x="7859183" y="3803650"/>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39" name="Freeform 12"/>
          <p:cNvSpPr>
            <a:spLocks/>
          </p:cNvSpPr>
          <p:nvPr/>
        </p:nvSpPr>
        <p:spPr bwMode="auto">
          <a:xfrm>
            <a:off x="8056034" y="3684587"/>
            <a:ext cx="2305049"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3333CC"/>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0" name="Line 13"/>
          <p:cNvSpPr>
            <a:spLocks noChangeShapeType="1"/>
          </p:cNvSpPr>
          <p:nvPr/>
        </p:nvSpPr>
        <p:spPr bwMode="auto">
          <a:xfrm>
            <a:off x="7922683" y="4206875"/>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1" name="Line 15"/>
          <p:cNvSpPr>
            <a:spLocks noChangeShapeType="1"/>
          </p:cNvSpPr>
          <p:nvPr/>
        </p:nvSpPr>
        <p:spPr bwMode="auto">
          <a:xfrm>
            <a:off x="7922683" y="4605337"/>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2" name="Freeform 16"/>
          <p:cNvSpPr>
            <a:spLocks/>
          </p:cNvSpPr>
          <p:nvPr/>
        </p:nvSpPr>
        <p:spPr bwMode="auto">
          <a:xfrm>
            <a:off x="8119534" y="4486275"/>
            <a:ext cx="2305049"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43" name="Group 17"/>
          <p:cNvGrpSpPr>
            <a:grpSpLocks/>
          </p:cNvGrpSpPr>
          <p:nvPr/>
        </p:nvGrpSpPr>
        <p:grpSpPr bwMode="auto">
          <a:xfrm>
            <a:off x="7945967" y="4891088"/>
            <a:ext cx="2971800" cy="119063"/>
            <a:chOff x="1884" y="2826"/>
            <a:chExt cx="1404" cy="75"/>
          </a:xfrm>
        </p:grpSpPr>
        <p:sp>
          <p:nvSpPr>
            <p:cNvPr id="44" name="Line 18"/>
            <p:cNvSpPr>
              <a:spLocks noChangeShapeType="1"/>
            </p:cNvSpPr>
            <p:nvPr/>
          </p:nvSpPr>
          <p:spPr bwMode="auto">
            <a:xfrm>
              <a:off x="1884" y="2901"/>
              <a:ext cx="1404"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6" name="Line 20"/>
          <p:cNvSpPr>
            <a:spLocks noChangeShapeType="1"/>
          </p:cNvSpPr>
          <p:nvPr/>
        </p:nvSpPr>
        <p:spPr bwMode="auto">
          <a:xfrm>
            <a:off x="7986183" y="5416550"/>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7" name="Line 21"/>
          <p:cNvSpPr>
            <a:spLocks noChangeShapeType="1"/>
          </p:cNvSpPr>
          <p:nvPr/>
        </p:nvSpPr>
        <p:spPr bwMode="auto">
          <a:xfrm>
            <a:off x="7994649" y="5746750"/>
            <a:ext cx="29718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 name="Text Box 22"/>
          <p:cNvSpPr txBox="1">
            <a:spLocks noChangeArrowheads="1"/>
          </p:cNvSpPr>
          <p:nvPr/>
        </p:nvSpPr>
        <p:spPr bwMode="auto">
          <a:xfrm rot="16200000">
            <a:off x="5598545" y="4409559"/>
            <a:ext cx="18902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frequency bands</a:t>
            </a:r>
          </a:p>
        </p:txBody>
      </p:sp>
      <p:sp>
        <p:nvSpPr>
          <p:cNvPr id="49" name="Text Box 23"/>
          <p:cNvSpPr txBox="1">
            <a:spLocks noChangeArrowheads="1"/>
          </p:cNvSpPr>
          <p:nvPr/>
        </p:nvSpPr>
        <p:spPr bwMode="auto">
          <a:xfrm rot="67766">
            <a:off x="10607425" y="3351490"/>
            <a:ext cx="6206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time</a:t>
            </a:r>
          </a:p>
        </p:txBody>
      </p:sp>
      <p:sp>
        <p:nvSpPr>
          <p:cNvPr id="50" name="Freeform 54"/>
          <p:cNvSpPr>
            <a:spLocks/>
          </p:cNvSpPr>
          <p:nvPr/>
        </p:nvSpPr>
        <p:spPr bwMode="auto">
          <a:xfrm>
            <a:off x="3439583" y="3740151"/>
            <a:ext cx="793751"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rgbClr val="000000"/>
              </a:gs>
              <a:gs pos="100000">
                <a:srgbClr val="FFFFFF"/>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51" name="Group 56"/>
          <p:cNvGrpSpPr>
            <a:grpSpLocks/>
          </p:cNvGrpSpPr>
          <p:nvPr/>
        </p:nvGrpSpPr>
        <p:grpSpPr bwMode="auto">
          <a:xfrm>
            <a:off x="1121834" y="4378326"/>
            <a:ext cx="2222500" cy="314325"/>
            <a:chOff x="1614" y="1494"/>
            <a:chExt cx="1050" cy="198"/>
          </a:xfrm>
        </p:grpSpPr>
        <p:sp>
          <p:nvSpPr>
            <p:cNvPr id="52" name="Rectangle 57"/>
            <p:cNvSpPr>
              <a:spLocks noChangeArrowheads="1"/>
            </p:cNvSpPr>
            <p:nvPr/>
          </p:nvSpPr>
          <p:spPr bwMode="auto">
            <a:xfrm>
              <a:off x="2358" y="1500"/>
              <a:ext cx="168" cy="17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3"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rgbClr val="000000"/>
                </a:gs>
                <a:gs pos="50000">
                  <a:srgbClr val="FFFFFF"/>
                </a:gs>
                <a:gs pos="100000">
                  <a:srgbClr val="000000"/>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4" name="Oval 59"/>
            <p:cNvSpPr>
              <a:spLocks noChangeArrowheads="1"/>
            </p:cNvSpPr>
            <p:nvPr/>
          </p:nvSpPr>
          <p:spPr bwMode="auto">
            <a:xfrm>
              <a:off x="2502" y="1506"/>
              <a:ext cx="62" cy="16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5" name="Line 60"/>
            <p:cNvSpPr>
              <a:spLocks noChangeShapeType="1"/>
            </p:cNvSpPr>
            <p:nvPr/>
          </p:nvSpPr>
          <p:spPr bwMode="auto">
            <a:xfrm>
              <a:off x="2526" y="1584"/>
              <a:ext cx="13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56" name="Freeform 65"/>
          <p:cNvSpPr>
            <a:spLocks/>
          </p:cNvSpPr>
          <p:nvPr/>
        </p:nvSpPr>
        <p:spPr bwMode="auto">
          <a:xfrm>
            <a:off x="4468283" y="4432301"/>
            <a:ext cx="1189567" cy="173037"/>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7" name="Freeform 66"/>
          <p:cNvSpPr>
            <a:spLocks/>
          </p:cNvSpPr>
          <p:nvPr/>
        </p:nvSpPr>
        <p:spPr bwMode="auto">
          <a:xfrm>
            <a:off x="4525434" y="3662363"/>
            <a:ext cx="569383" cy="219075"/>
          </a:xfrm>
          <a:custGeom>
            <a:avLst/>
            <a:gdLst>
              <a:gd name="T0" fmla="*/ 2147483647 w 562"/>
              <a:gd name="T1" fmla="*/ 2147483647 h 266"/>
              <a:gd name="T2" fmla="*/ 2147483647 w 562"/>
              <a:gd name="T3" fmla="*/ 2147483647 h 266"/>
              <a:gd name="T4" fmla="*/ 2147483647 w 562"/>
              <a:gd name="T5" fmla="*/ 2147483647 h 266"/>
              <a:gd name="T6" fmla="*/ 2147483647 w 562"/>
              <a:gd name="T7" fmla="*/ 0 h 266"/>
              <a:gd name="T8" fmla="*/ 2147483647 w 562"/>
              <a:gd name="T9" fmla="*/ 2147483647 h 266"/>
              <a:gd name="T10" fmla="*/ 2147483647 w 562"/>
              <a:gd name="T11" fmla="*/ 2147483647 h 266"/>
              <a:gd name="T12" fmla="*/ 2147483647 w 562"/>
              <a:gd name="T13" fmla="*/ 2147483647 h 266"/>
              <a:gd name="T14" fmla="*/ 2147483647 w 562"/>
              <a:gd name="T15" fmla="*/ 2147483647 h 266"/>
              <a:gd name="T16" fmla="*/ 2147483647 w 562"/>
              <a:gd name="T17" fmla="*/ 2147483647 h 266"/>
              <a:gd name="T18" fmla="*/ 2147483647 w 562"/>
              <a:gd name="T19" fmla="*/ 2147483647 h 266"/>
              <a:gd name="T20" fmla="*/ 2147483647 w 562"/>
              <a:gd name="T21" fmla="*/ 2147483647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8" name="Freeform 68"/>
          <p:cNvSpPr>
            <a:spLocks/>
          </p:cNvSpPr>
          <p:nvPr/>
        </p:nvSpPr>
        <p:spPr bwMode="auto">
          <a:xfrm>
            <a:off x="4404783" y="5461001"/>
            <a:ext cx="1318684" cy="185737"/>
          </a:xfrm>
          <a:custGeom>
            <a:avLst/>
            <a:gdLst>
              <a:gd name="T0" fmla="*/ 2147483647 w 623"/>
              <a:gd name="T1" fmla="*/ 2147483647 h 117"/>
              <a:gd name="T2" fmla="*/ 2147483647 w 623"/>
              <a:gd name="T3" fmla="*/ 2147483647 h 117"/>
              <a:gd name="T4" fmla="*/ 2147483647 w 623"/>
              <a:gd name="T5" fmla="*/ 2147483647 h 117"/>
              <a:gd name="T6" fmla="*/ 2147483647 w 623"/>
              <a:gd name="T7" fmla="*/ 0 h 117"/>
              <a:gd name="T8" fmla="*/ 2147483647 w 623"/>
              <a:gd name="T9" fmla="*/ 2147483647 h 117"/>
              <a:gd name="T10" fmla="*/ 2147483647 w 623"/>
              <a:gd name="T11" fmla="*/ 2147483647 h 1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9" name="Text Box 69"/>
          <p:cNvSpPr txBox="1">
            <a:spLocks noChangeArrowheads="1"/>
          </p:cNvSpPr>
          <p:nvPr/>
        </p:nvSpPr>
        <p:spPr bwMode="auto">
          <a:xfrm>
            <a:off x="1320800" y="5091113"/>
            <a:ext cx="13003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i="0">
                <a:solidFill>
                  <a:srgbClr val="000000"/>
                </a:solidFill>
                <a:latin typeface="Arial" charset="0"/>
              </a:rPr>
              <a:t>FDM cable</a:t>
            </a:r>
          </a:p>
        </p:txBody>
      </p:sp>
    </p:spTree>
    <p:extLst>
      <p:ext uri="{BB962C8B-B14F-4D97-AF65-F5344CB8AC3E}">
        <p14:creationId xmlns:p14="http://schemas.microsoft.com/office/powerpoint/2010/main" val="38869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6" grpId="0" animBg="1"/>
      <p:bldP spid="47" grpId="0" animBg="1"/>
      <p:bldP spid="48" grpId="0"/>
      <p:bldP spid="49" grpId="0"/>
      <p:bldP spid="50" grpId="0" animBg="1"/>
      <p:bldP spid="56" grpId="0" animBg="1"/>
      <p:bldP spid="57" grpId="0" animBg="1"/>
      <p:bldP spid="58" grpId="0" animBg="1"/>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CDMA: Code Division Multiple Access</a:t>
            </a:r>
          </a:p>
        </p:txBody>
      </p:sp>
      <p:sp>
        <p:nvSpPr>
          <p:cNvPr id="3" name="Content Placeholder 2"/>
          <p:cNvSpPr>
            <a:spLocks noGrp="1"/>
          </p:cNvSpPr>
          <p:nvPr>
            <p:ph idx="1"/>
          </p:nvPr>
        </p:nvSpPr>
        <p:spPr/>
        <p:txBody>
          <a:bodyPr>
            <a:normAutofit/>
          </a:bodyPr>
          <a:lstStyle/>
          <a:p>
            <a:pPr lvl="0" algn="just"/>
            <a:r>
              <a:rPr lang="en-IN" dirty="0"/>
              <a:t>CDMA assigns a </a:t>
            </a:r>
            <a:r>
              <a:rPr lang="en-IN" dirty="0">
                <a:solidFill>
                  <a:schemeClr val="accent6"/>
                </a:solidFill>
              </a:rPr>
              <a:t>different code to each node</a:t>
            </a:r>
            <a:r>
              <a:rPr lang="en-IN" dirty="0"/>
              <a:t>, While TDM and FDM assign time slots and frequencies respectively.</a:t>
            </a:r>
          </a:p>
          <a:p>
            <a:pPr lvl="0" algn="just"/>
            <a:r>
              <a:rPr lang="en-IN" dirty="0"/>
              <a:t>Each node then uses its </a:t>
            </a:r>
            <a:r>
              <a:rPr lang="en-IN" dirty="0">
                <a:solidFill>
                  <a:schemeClr val="accent6"/>
                </a:solidFill>
              </a:rPr>
              <a:t>unique code </a:t>
            </a:r>
            <a:r>
              <a:rPr lang="en-IN" dirty="0"/>
              <a:t>to encode the data bits it sends. </a:t>
            </a:r>
            <a:endParaRPr lang="en-GB" dirty="0"/>
          </a:p>
          <a:p>
            <a:pPr lvl="0" algn="just"/>
            <a:r>
              <a:rPr lang="en-IN" dirty="0"/>
              <a:t>If the codes are </a:t>
            </a:r>
            <a:r>
              <a:rPr lang="en-IN" dirty="0">
                <a:solidFill>
                  <a:srgbClr val="C00000"/>
                </a:solidFill>
              </a:rPr>
              <a:t>chosen carefully</a:t>
            </a:r>
            <a:r>
              <a:rPr lang="en-IN" dirty="0"/>
              <a:t>, CDMA networks have the wonderful property that different nodes can </a:t>
            </a:r>
            <a:r>
              <a:rPr lang="en-IN" dirty="0">
                <a:solidFill>
                  <a:srgbClr val="C00000"/>
                </a:solidFill>
              </a:rPr>
              <a:t>transmit simultaneously</a:t>
            </a:r>
            <a:r>
              <a:rPr lang="en-IN" dirty="0"/>
              <a:t>.</a:t>
            </a:r>
          </a:p>
          <a:p>
            <a:pPr lvl="0" algn="just"/>
            <a:r>
              <a:rPr lang="en-IN" dirty="0"/>
              <a:t>Their respective receivers correctly </a:t>
            </a:r>
            <a:r>
              <a:rPr lang="en-IN" dirty="0">
                <a:solidFill>
                  <a:srgbClr val="C00000"/>
                </a:solidFill>
              </a:rPr>
              <a:t>receive a sender’s encoded data bits </a:t>
            </a:r>
            <a:r>
              <a:rPr lang="en-IN" dirty="0"/>
              <a:t>in spite of interfering transmissions by other nodes. </a:t>
            </a:r>
            <a:endParaRPr lang="en-GB" dirty="0"/>
          </a:p>
          <a:p>
            <a:pPr lvl="0" algn="just"/>
            <a:r>
              <a:rPr lang="en-IN" dirty="0">
                <a:solidFill>
                  <a:srgbClr val="C00000"/>
                </a:solidFill>
              </a:rPr>
              <a:t>Example</a:t>
            </a:r>
            <a:r>
              <a:rPr lang="en-IN" dirty="0"/>
              <a:t>: </a:t>
            </a:r>
          </a:p>
          <a:p>
            <a:pPr lvl="1"/>
            <a:r>
              <a:rPr lang="en-IN" dirty="0"/>
              <a:t>Used in military and widespread civilian use, particularly in cellular telephony. </a:t>
            </a:r>
            <a:endParaRPr lang="en-GB" dirty="0"/>
          </a:p>
          <a:p>
            <a:pPr lvl="1"/>
            <a:r>
              <a:rPr lang="en-IN" dirty="0"/>
              <a:t>Because CDMA’s use is so tightly tied to wireless channels.</a:t>
            </a:r>
            <a:endParaRPr lang="en-GB" dirty="0"/>
          </a:p>
        </p:txBody>
      </p:sp>
    </p:spTree>
    <p:extLst>
      <p:ext uri="{BB962C8B-B14F-4D97-AF65-F5344CB8AC3E}">
        <p14:creationId xmlns:p14="http://schemas.microsoft.com/office/powerpoint/2010/main" val="39303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86DC6-FEE4-D7C8-6FDD-A680570FC159}"/>
              </a:ext>
            </a:extLst>
          </p:cNvPr>
          <p:cNvSpPr>
            <a:spLocks noGrp="1"/>
          </p:cNvSpPr>
          <p:nvPr>
            <p:ph type="title"/>
          </p:nvPr>
        </p:nvSpPr>
        <p:spPr/>
        <p:txBody>
          <a:bodyPr/>
          <a:lstStyle/>
          <a:p>
            <a:r>
              <a:rPr lang="en-US" dirty="0"/>
              <a:t>Random Access Protocols</a:t>
            </a:r>
          </a:p>
        </p:txBody>
      </p:sp>
      <p:sp>
        <p:nvSpPr>
          <p:cNvPr id="5" name="Text Placeholder 4">
            <a:extLst>
              <a:ext uri="{FF2B5EF4-FFF2-40B4-BE49-F238E27FC236}">
                <a16:creationId xmlns:a16="http://schemas.microsoft.com/office/drawing/2014/main" id="{F7584924-0271-75E5-893E-ADA93D711B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695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4C9E-C1D6-0F41-858B-420BE658D3BA}"/>
              </a:ext>
            </a:extLst>
          </p:cNvPr>
          <p:cNvSpPr>
            <a:spLocks noGrp="1"/>
          </p:cNvSpPr>
          <p:nvPr>
            <p:ph type="title"/>
          </p:nvPr>
        </p:nvSpPr>
        <p:spPr/>
        <p:txBody>
          <a:bodyPr/>
          <a:lstStyle/>
          <a:p>
            <a:r>
              <a:rPr lang="en-US" dirty="0"/>
              <a:t>Introduction of Data Link Layer</a:t>
            </a:r>
          </a:p>
        </p:txBody>
      </p:sp>
      <p:sp>
        <p:nvSpPr>
          <p:cNvPr id="3" name="Text Placeholder 2">
            <a:extLst>
              <a:ext uri="{FF2B5EF4-FFF2-40B4-BE49-F238E27FC236}">
                <a16:creationId xmlns:a16="http://schemas.microsoft.com/office/drawing/2014/main" id="{104C461F-253B-4E77-EC6B-EAE59A13C5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9927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Aloha Protocol</a:t>
            </a:r>
          </a:p>
        </p:txBody>
      </p:sp>
      <p:sp>
        <p:nvSpPr>
          <p:cNvPr id="3" name="Content Placeholder 2"/>
          <p:cNvSpPr>
            <a:spLocks noGrp="1"/>
          </p:cNvSpPr>
          <p:nvPr>
            <p:ph idx="1"/>
          </p:nvPr>
        </p:nvSpPr>
        <p:spPr/>
        <p:txBody>
          <a:bodyPr>
            <a:noAutofit/>
          </a:bodyPr>
          <a:lstStyle/>
          <a:p>
            <a:pPr lvl="0" algn="just"/>
            <a:r>
              <a:rPr lang="en-IN" sz="2200" dirty="0"/>
              <a:t>It </a:t>
            </a:r>
            <a:r>
              <a:rPr lang="en-IN" sz="2200" dirty="0">
                <a:solidFill>
                  <a:srgbClr val="C00000"/>
                </a:solidFill>
              </a:rPr>
              <a:t>allows</a:t>
            </a:r>
            <a:r>
              <a:rPr lang="en-IN" sz="2200" dirty="0"/>
              <a:t> users to </a:t>
            </a:r>
            <a:r>
              <a:rPr lang="en-IN" sz="2200" dirty="0">
                <a:solidFill>
                  <a:srgbClr val="C00000"/>
                </a:solidFill>
              </a:rPr>
              <a:t>transmit whenever they have</a:t>
            </a:r>
            <a:r>
              <a:rPr lang="en-IN" sz="2200" dirty="0"/>
              <a:t> data to be sent.</a:t>
            </a:r>
            <a:endParaRPr lang="en-GB" sz="2200" dirty="0"/>
          </a:p>
          <a:p>
            <a:pPr lvl="0" algn="just"/>
            <a:r>
              <a:rPr lang="en-IN" sz="2200" dirty="0"/>
              <a:t>Senders </a:t>
            </a:r>
            <a:r>
              <a:rPr lang="en-IN" sz="2200" dirty="0">
                <a:solidFill>
                  <a:srgbClr val="C00000"/>
                </a:solidFill>
              </a:rPr>
              <a:t>wait to see if a collision occurred </a:t>
            </a:r>
            <a:r>
              <a:rPr lang="en-IN" sz="2200" dirty="0"/>
              <a:t>(after whole message has been sent).</a:t>
            </a:r>
            <a:endParaRPr lang="en-GB" sz="2200" dirty="0"/>
          </a:p>
          <a:p>
            <a:pPr lvl="0" algn="just"/>
            <a:r>
              <a:rPr lang="en-IN" sz="2200" dirty="0"/>
              <a:t>If collision occurs, each station involved waits a </a:t>
            </a:r>
            <a:r>
              <a:rPr lang="en-IN" sz="2200" dirty="0">
                <a:solidFill>
                  <a:schemeClr val="accent6"/>
                </a:solidFill>
              </a:rPr>
              <a:t>random amount of time </a:t>
            </a:r>
            <a:r>
              <a:rPr lang="en-IN" sz="2200" dirty="0"/>
              <a:t>then tries again.</a:t>
            </a:r>
            <a:endParaRPr lang="en-GB" sz="2200" dirty="0"/>
          </a:p>
          <a:p>
            <a:pPr lvl="0" algn="just"/>
            <a:r>
              <a:rPr lang="en-IN" sz="2200" dirty="0"/>
              <a:t>Systems in which multiple users share a common channel in a way that can lead to conflicts are widely known as </a:t>
            </a:r>
            <a:r>
              <a:rPr lang="en-IN" sz="2200" dirty="0">
                <a:solidFill>
                  <a:schemeClr val="accent6"/>
                </a:solidFill>
              </a:rPr>
              <a:t>contention systems</a:t>
            </a:r>
            <a:r>
              <a:rPr lang="en-IN" sz="2200" dirty="0"/>
              <a:t>.</a:t>
            </a:r>
            <a:endParaRPr lang="en-GB" sz="2200" dirty="0"/>
          </a:p>
          <a:p>
            <a:pPr lvl="0"/>
            <a:r>
              <a:rPr lang="en-IN" sz="2200" dirty="0"/>
              <a:t>Whenever two frames </a:t>
            </a:r>
            <a:r>
              <a:rPr lang="en-IN" sz="2200" dirty="0">
                <a:solidFill>
                  <a:srgbClr val="C00000"/>
                </a:solidFill>
              </a:rPr>
              <a:t>try to occupy the channel at the same time</a:t>
            </a:r>
            <a:r>
              <a:rPr lang="en-IN" sz="2200" dirty="0"/>
              <a:t>, there will be a collision and both will be garbled.</a:t>
            </a:r>
            <a:endParaRPr lang="en-GB" sz="2200" dirty="0"/>
          </a:p>
          <a:p>
            <a:pPr lvl="0" algn="just"/>
            <a:r>
              <a:rPr lang="en-IN" sz="2200" dirty="0"/>
              <a:t>If the </a:t>
            </a:r>
            <a:r>
              <a:rPr lang="en-IN" sz="2200" dirty="0">
                <a:solidFill>
                  <a:srgbClr val="C00000"/>
                </a:solidFill>
              </a:rPr>
              <a:t>first bit of a new frame </a:t>
            </a:r>
            <a:r>
              <a:rPr lang="en-IN" sz="2200" dirty="0"/>
              <a:t>overlaps with just the </a:t>
            </a:r>
            <a:r>
              <a:rPr lang="en-IN" sz="2200" dirty="0">
                <a:solidFill>
                  <a:srgbClr val="C00000"/>
                </a:solidFill>
              </a:rPr>
              <a:t>last bit of a frame almost finished</a:t>
            </a:r>
            <a:r>
              <a:rPr lang="en-IN" sz="2200" dirty="0"/>
              <a:t>, both frames will be totally destroyed and both will have to be retransmitted later.</a:t>
            </a:r>
            <a:endParaRPr lang="en-GB" sz="2200" dirty="0"/>
          </a:p>
        </p:txBody>
      </p:sp>
    </p:spTree>
    <p:extLst>
      <p:ext uri="{BB962C8B-B14F-4D97-AF65-F5344CB8AC3E}">
        <p14:creationId xmlns:p14="http://schemas.microsoft.com/office/powerpoint/2010/main" val="40291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20257" y="2126343"/>
            <a:ext cx="2336800" cy="381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Pure ALOHA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r>
              <a:rPr lang="en-US" sz="2200" dirty="0"/>
              <a:t>Frames are transmitted at completely arbitrary times. </a:t>
            </a:r>
          </a:p>
          <a:p>
            <a:pPr algn="just"/>
            <a:r>
              <a:rPr lang="en-US" sz="2200" dirty="0"/>
              <a:t>The throughput of the Pure ALOHA is maximized when the frames are of uniform length. </a:t>
            </a:r>
          </a:p>
          <a:p>
            <a:pPr algn="just"/>
            <a:r>
              <a:rPr lang="en-US" sz="2200" dirty="0"/>
              <a:t>The formula to calculate the throughput of the Pure ALOHA is </a:t>
            </a:r>
          </a:p>
          <a:p>
            <a:pPr marL="0" indent="0" algn="just">
              <a:buNone/>
            </a:pPr>
            <a:r>
              <a:rPr lang="en-US" b="1" dirty="0"/>
              <a:t>			S-=G*e</a:t>
            </a:r>
            <a:r>
              <a:rPr lang="en-US" b="1" baseline="30000" dirty="0"/>
              <a:t>-2G</a:t>
            </a:r>
          </a:p>
          <a:p>
            <a:pPr algn="just"/>
            <a:r>
              <a:rPr lang="en-US" sz="2200" dirty="0"/>
              <a:t>The throughput is maximum when G=1/2 which is </a:t>
            </a:r>
            <a:r>
              <a:rPr lang="en-US" sz="2200" dirty="0">
                <a:solidFill>
                  <a:schemeClr val="accent6"/>
                </a:solidFill>
              </a:rPr>
              <a:t>18% </a:t>
            </a:r>
            <a:r>
              <a:rPr lang="en-US" sz="2200" dirty="0"/>
              <a:t>of the total transmitted data frames.</a:t>
            </a:r>
          </a:p>
        </p:txBody>
      </p:sp>
      <p:pic>
        <p:nvPicPr>
          <p:cNvPr id="4" name="Content Placeholder 3"/>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1905000" y="4107734"/>
            <a:ext cx="8382000" cy="2293066"/>
          </a:xfrm>
          <a:prstGeom prst="rect">
            <a:avLst/>
          </a:prstGeom>
          <a:noFill/>
          <a:ln>
            <a:noFill/>
          </a:ln>
          <a:effectLst/>
        </p:spPr>
      </p:pic>
    </p:spTree>
    <p:extLst>
      <p:ext uri="{BB962C8B-B14F-4D97-AF65-F5344CB8AC3E}">
        <p14:creationId xmlns:p14="http://schemas.microsoft.com/office/powerpoint/2010/main" val="393546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Slotted Aloha</a:t>
            </a:r>
          </a:p>
        </p:txBody>
      </p:sp>
      <p:sp>
        <p:nvSpPr>
          <p:cNvPr id="3" name="Content Placeholder 2"/>
          <p:cNvSpPr>
            <a:spLocks noGrp="1"/>
          </p:cNvSpPr>
          <p:nvPr>
            <p:ph idx="1"/>
          </p:nvPr>
        </p:nvSpPr>
        <p:spPr/>
        <p:txBody>
          <a:bodyPr>
            <a:normAutofit/>
          </a:bodyPr>
          <a:lstStyle/>
          <a:p>
            <a:pPr lvl="0" algn="just"/>
            <a:r>
              <a:rPr lang="en-IN" dirty="0"/>
              <a:t>It was invented to </a:t>
            </a:r>
            <a:r>
              <a:rPr lang="en-IN" dirty="0">
                <a:solidFill>
                  <a:srgbClr val="C00000"/>
                </a:solidFill>
              </a:rPr>
              <a:t>improve the efficiency of pure ALOHA </a:t>
            </a:r>
            <a:r>
              <a:rPr lang="en-IN" dirty="0"/>
              <a:t>as chances of collision in pure ALOHA are very high.</a:t>
            </a:r>
            <a:endParaRPr lang="en-GB" dirty="0"/>
          </a:p>
          <a:p>
            <a:pPr lvl="0" algn="just"/>
            <a:r>
              <a:rPr lang="en-IN" dirty="0"/>
              <a:t>The time of the </a:t>
            </a:r>
            <a:r>
              <a:rPr lang="en-IN" dirty="0">
                <a:solidFill>
                  <a:srgbClr val="C00000"/>
                </a:solidFill>
              </a:rPr>
              <a:t>shared channel is divided </a:t>
            </a:r>
            <a:r>
              <a:rPr lang="en-IN" dirty="0"/>
              <a:t>into discrete intervals </a:t>
            </a:r>
            <a:r>
              <a:rPr lang="en-IN" dirty="0">
                <a:solidFill>
                  <a:srgbClr val="C00000"/>
                </a:solidFill>
              </a:rPr>
              <a:t>called slots</a:t>
            </a:r>
            <a:r>
              <a:rPr lang="en-IN" dirty="0"/>
              <a:t>.</a:t>
            </a:r>
            <a:endParaRPr lang="en-GB" dirty="0"/>
          </a:p>
          <a:p>
            <a:pPr lvl="0" algn="just"/>
            <a:r>
              <a:rPr lang="en-IN" dirty="0"/>
              <a:t>The stations can send a frame </a:t>
            </a:r>
            <a:r>
              <a:rPr lang="en-IN" dirty="0">
                <a:solidFill>
                  <a:srgbClr val="C00000"/>
                </a:solidFill>
              </a:rPr>
              <a:t>only at the beginning of the slot </a:t>
            </a:r>
            <a:r>
              <a:rPr lang="en-IN" dirty="0"/>
              <a:t>and </a:t>
            </a:r>
            <a:r>
              <a:rPr lang="en-IN" dirty="0">
                <a:solidFill>
                  <a:srgbClr val="C00000"/>
                </a:solidFill>
              </a:rPr>
              <a:t>only one frame </a:t>
            </a:r>
            <a:r>
              <a:rPr lang="en-IN" dirty="0"/>
              <a:t>is sent in each slot.</a:t>
            </a:r>
            <a:endParaRPr lang="en-GB"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4800" y="3657601"/>
            <a:ext cx="7112000" cy="2628900"/>
          </a:xfrm>
          <a:prstGeom prst="rect">
            <a:avLst/>
          </a:prstGeom>
          <a:noFill/>
          <a:ln>
            <a:noFill/>
          </a:ln>
          <a:effectLst/>
        </p:spPr>
      </p:pic>
    </p:spTree>
    <p:extLst>
      <p:ext uri="{BB962C8B-B14F-4D97-AF65-F5344CB8AC3E}">
        <p14:creationId xmlns:p14="http://schemas.microsoft.com/office/powerpoint/2010/main" val="266429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91028" y="4288971"/>
            <a:ext cx="1828800" cy="304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Slotted Aloha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r>
              <a:rPr lang="en-IN" dirty="0"/>
              <a:t>If any station is not able to place the frame onto the channel at the beginning of the slot then the station has to wait until the beginning of the next time slot.</a:t>
            </a:r>
            <a:endParaRPr lang="en-GB" dirty="0"/>
          </a:p>
          <a:p>
            <a:pPr algn="just"/>
            <a:r>
              <a:rPr lang="en-US" dirty="0"/>
              <a:t>The formula to calculate the throughput of the Slotted ALOHA is 				</a:t>
            </a:r>
            <a:r>
              <a:rPr lang="en-US" b="1" dirty="0"/>
              <a:t>S=G*e</a:t>
            </a:r>
            <a:r>
              <a:rPr lang="en-US" b="1" baseline="30000" dirty="0"/>
              <a:t>-G</a:t>
            </a:r>
          </a:p>
          <a:p>
            <a:pPr algn="just"/>
            <a:r>
              <a:rPr lang="en-US" dirty="0"/>
              <a:t>The throughput is maximum when G=1 which is </a:t>
            </a:r>
            <a:r>
              <a:rPr lang="en-US" dirty="0">
                <a:solidFill>
                  <a:schemeClr val="accent6"/>
                </a:solidFill>
              </a:rPr>
              <a:t>37%</a:t>
            </a:r>
            <a:r>
              <a:rPr lang="en-US" dirty="0">
                <a:solidFill>
                  <a:srgbClr val="FF0000"/>
                </a:solidFill>
              </a:rPr>
              <a:t> </a:t>
            </a:r>
            <a:r>
              <a:rPr lang="en-US" dirty="0"/>
              <a:t>of the total transmitted data frames. </a:t>
            </a:r>
          </a:p>
          <a:p>
            <a:pPr algn="just"/>
            <a:r>
              <a:rPr lang="en-US" dirty="0"/>
              <a:t>37% of the time slot is empty, 37% successes and 26% collision.</a:t>
            </a:r>
          </a:p>
          <a:p>
            <a:endParaRPr lang="en-US" dirty="0"/>
          </a:p>
        </p:txBody>
      </p:sp>
      <p:pic>
        <p:nvPicPr>
          <p:cNvPr id="4" name="Picture 3" descr="4-03"/>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92450" y="977901"/>
            <a:ext cx="6007100" cy="2058035"/>
          </a:xfrm>
          <a:prstGeom prst="rect">
            <a:avLst/>
          </a:prstGeom>
          <a:noFill/>
        </p:spPr>
      </p:pic>
    </p:spTree>
    <p:extLst>
      <p:ext uri="{BB962C8B-B14F-4D97-AF65-F5344CB8AC3E}">
        <p14:creationId xmlns:p14="http://schemas.microsoft.com/office/powerpoint/2010/main" val="31322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Autofit/>
          </a:bodyPr>
          <a:lstStyle/>
          <a:p>
            <a:r>
              <a:rPr lang="en-US" dirty="0"/>
              <a:t>CSMA/CD (CSMA with Collision Detection)</a:t>
            </a:r>
          </a:p>
        </p:txBody>
      </p:sp>
      <p:sp>
        <p:nvSpPr>
          <p:cNvPr id="3" name="Content Placeholder 2"/>
          <p:cNvSpPr>
            <a:spLocks noGrp="1"/>
          </p:cNvSpPr>
          <p:nvPr>
            <p:ph idx="1"/>
          </p:nvPr>
        </p:nvSpPr>
        <p:spPr>
          <a:xfrm>
            <a:off x="131180" y="863444"/>
            <a:ext cx="11929641" cy="5590565"/>
          </a:xfrm>
        </p:spPr>
        <p:txBody>
          <a:bodyPr/>
          <a:lstStyle/>
          <a:p>
            <a:pPr lvl="0"/>
            <a:r>
              <a:rPr lang="en-IN" dirty="0"/>
              <a:t>If two stations sense the </a:t>
            </a:r>
            <a:r>
              <a:rPr lang="en-IN" dirty="0">
                <a:solidFill>
                  <a:srgbClr val="C00000"/>
                </a:solidFill>
              </a:rPr>
              <a:t>channel to be idle </a:t>
            </a:r>
            <a:r>
              <a:rPr lang="en-IN" dirty="0"/>
              <a:t>and begin transmitting </a:t>
            </a:r>
            <a:r>
              <a:rPr lang="en-IN" dirty="0">
                <a:solidFill>
                  <a:srgbClr val="C00000"/>
                </a:solidFill>
              </a:rPr>
              <a:t>simultaneously</a:t>
            </a:r>
            <a:r>
              <a:rPr lang="en-IN" dirty="0"/>
              <a:t>, they will both </a:t>
            </a:r>
            <a:r>
              <a:rPr lang="en-IN" dirty="0">
                <a:solidFill>
                  <a:srgbClr val="C00000"/>
                </a:solidFill>
              </a:rPr>
              <a:t>detect the collision </a:t>
            </a:r>
            <a:r>
              <a:rPr lang="en-IN" dirty="0"/>
              <a:t>almost immediately. </a:t>
            </a:r>
            <a:endParaRPr lang="en-GB" dirty="0"/>
          </a:p>
          <a:p>
            <a:pPr lvl="0"/>
            <a:r>
              <a:rPr lang="en-IN" dirty="0"/>
              <a:t>Rather than finish transmitting, they should abruptly </a:t>
            </a:r>
            <a:r>
              <a:rPr lang="en-IN" dirty="0">
                <a:solidFill>
                  <a:srgbClr val="C00000"/>
                </a:solidFill>
              </a:rPr>
              <a:t>stop transmitting </a:t>
            </a:r>
            <a:r>
              <a:rPr lang="en-IN" dirty="0"/>
              <a:t>as soon as the collision is detected. </a:t>
            </a:r>
            <a:endParaRPr lang="en-GB" dirty="0"/>
          </a:p>
          <a:p>
            <a:pPr lvl="0"/>
            <a:r>
              <a:rPr lang="en-IN" dirty="0"/>
              <a:t>Quickly terminating damaged frames saves time and bandwidth.</a:t>
            </a:r>
            <a:endParaRPr lang="en-GB" dirty="0"/>
          </a:p>
          <a:p>
            <a:pPr lvl="0"/>
            <a:r>
              <a:rPr lang="en-IN" dirty="0"/>
              <a:t>This protocol, known as CSMA/CD (CSMA with Collision Detection) is widely used on LANs in the MAC sub layer.</a:t>
            </a:r>
            <a:endParaRPr lang="en-GB" dirty="0"/>
          </a:p>
          <a:p>
            <a:endParaRPr lang="en-US" dirty="0"/>
          </a:p>
        </p:txBody>
      </p:sp>
    </p:spTree>
    <p:extLst>
      <p:ext uri="{BB962C8B-B14F-4D97-AF65-F5344CB8AC3E}">
        <p14:creationId xmlns:p14="http://schemas.microsoft.com/office/powerpoint/2010/main" val="13920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CSMA/CD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normAutofit/>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At the point marked t</a:t>
            </a:r>
            <a:r>
              <a:rPr lang="en-US" baseline="-25000" dirty="0"/>
              <a:t>0</a:t>
            </a:r>
            <a:r>
              <a:rPr lang="en-US" dirty="0"/>
              <a:t>, a station has finished transmitting its frame. Any other station having a frame to send may now attempt to do so. </a:t>
            </a:r>
          </a:p>
          <a:p>
            <a:pPr algn="just"/>
            <a:r>
              <a:rPr lang="en-US" dirty="0"/>
              <a:t>After a station detects a collision, it aborts transmission, waits a random period of time, and then tries again, assuming that no other station has started transmitting in the meantime. </a:t>
            </a:r>
          </a:p>
          <a:p>
            <a:pPr algn="just"/>
            <a:r>
              <a:rPr lang="en-US" dirty="0"/>
              <a:t>Therefore, CSMA/CD will consist of alternating contention and transmission periods, with idle periods occurring when all stations are quiet.</a:t>
            </a:r>
          </a:p>
        </p:txBody>
      </p:sp>
      <p:pic>
        <p:nvPicPr>
          <p:cNvPr id="17" name="Picture 16" descr="4-05"/>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46027" y="1026732"/>
            <a:ext cx="7899945" cy="2325913"/>
          </a:xfrm>
          <a:prstGeom prst="rect">
            <a:avLst/>
          </a:prstGeom>
          <a:noFill/>
        </p:spPr>
      </p:pic>
    </p:spTree>
    <p:extLst>
      <p:ext uri="{BB962C8B-B14F-4D97-AF65-F5344CB8AC3E}">
        <p14:creationId xmlns:p14="http://schemas.microsoft.com/office/powerpoint/2010/main" val="10342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F80E1-0418-6320-9709-0D917D1DA9F3}"/>
              </a:ext>
            </a:extLst>
          </p:cNvPr>
          <p:cNvSpPr>
            <a:spLocks noGrp="1"/>
          </p:cNvSpPr>
          <p:nvPr>
            <p:ph type="title"/>
          </p:nvPr>
        </p:nvSpPr>
        <p:spPr/>
        <p:txBody>
          <a:bodyPr/>
          <a:lstStyle/>
          <a:p>
            <a:r>
              <a:rPr lang="en-US" dirty="0"/>
              <a:t>Taking-turns Protocols</a:t>
            </a:r>
          </a:p>
        </p:txBody>
      </p:sp>
      <p:sp>
        <p:nvSpPr>
          <p:cNvPr id="5" name="Text Placeholder 4">
            <a:extLst>
              <a:ext uri="{FF2B5EF4-FFF2-40B4-BE49-F238E27FC236}">
                <a16:creationId xmlns:a16="http://schemas.microsoft.com/office/drawing/2014/main" id="{4DD27C4A-4A9E-AB35-27D4-54AA4347BD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7427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a:t>
            </a:r>
          </a:p>
        </p:txBody>
      </p:sp>
      <p:sp>
        <p:nvSpPr>
          <p:cNvPr id="3" name="Content Placeholder 2"/>
          <p:cNvSpPr>
            <a:spLocks noGrp="1"/>
          </p:cNvSpPr>
          <p:nvPr>
            <p:ph idx="1"/>
          </p:nvPr>
        </p:nvSpPr>
        <p:spPr/>
        <p:txBody>
          <a:bodyPr>
            <a:normAutofit/>
          </a:bodyPr>
          <a:lstStyle/>
          <a:p>
            <a:pPr lvl="0" algn="just"/>
            <a:r>
              <a:rPr lang="en-IN" dirty="0"/>
              <a:t>It requires </a:t>
            </a:r>
            <a:r>
              <a:rPr lang="en-IN" dirty="0">
                <a:solidFill>
                  <a:srgbClr val="C00000"/>
                </a:solidFill>
              </a:rPr>
              <a:t>one</a:t>
            </a:r>
            <a:r>
              <a:rPr lang="en-IN" dirty="0"/>
              <a:t> of the nodes to be designated as a </a:t>
            </a:r>
            <a:r>
              <a:rPr lang="en-IN" dirty="0">
                <a:solidFill>
                  <a:srgbClr val="C00000"/>
                </a:solidFill>
              </a:rPr>
              <a:t>master node</a:t>
            </a:r>
            <a:r>
              <a:rPr lang="en-IN" dirty="0"/>
              <a:t>. </a:t>
            </a:r>
            <a:endParaRPr lang="en-GB" dirty="0"/>
          </a:p>
          <a:p>
            <a:pPr lvl="0" algn="just"/>
            <a:r>
              <a:rPr lang="en-IN" dirty="0"/>
              <a:t>The master node </a:t>
            </a:r>
            <a:r>
              <a:rPr lang="en-IN" dirty="0">
                <a:solidFill>
                  <a:srgbClr val="C00000"/>
                </a:solidFill>
              </a:rPr>
              <a:t>polls</a:t>
            </a:r>
            <a:r>
              <a:rPr lang="en-IN" dirty="0"/>
              <a:t> </a:t>
            </a:r>
            <a:r>
              <a:rPr lang="en-IN" dirty="0">
                <a:solidFill>
                  <a:srgbClr val="C00000"/>
                </a:solidFill>
              </a:rPr>
              <a:t>each</a:t>
            </a:r>
            <a:r>
              <a:rPr lang="en-IN" dirty="0"/>
              <a:t> of the nodes in a </a:t>
            </a:r>
            <a:r>
              <a:rPr lang="en-IN" dirty="0">
                <a:solidFill>
                  <a:srgbClr val="C00000"/>
                </a:solidFill>
              </a:rPr>
              <a:t>round-robin fashion</a:t>
            </a:r>
            <a:r>
              <a:rPr lang="en-IN" dirty="0"/>
              <a:t>. </a:t>
            </a:r>
            <a:endParaRPr lang="en-GB" dirty="0"/>
          </a:p>
          <a:p>
            <a:pPr lvl="0" algn="just"/>
            <a:r>
              <a:rPr lang="en-IN" dirty="0"/>
              <a:t>The master node first sends a message to node 1, saying that it (node 1) can transmit up to some maximum number of frames. </a:t>
            </a:r>
            <a:endParaRPr lang="en-GB" dirty="0"/>
          </a:p>
          <a:p>
            <a:pPr lvl="0" algn="just"/>
            <a:r>
              <a:rPr lang="en-IN" dirty="0"/>
              <a:t>After node 1 transmits some frames, the master node tells node 2 it (node 2) can transmit up to the maximum number of frames. </a:t>
            </a:r>
            <a:endParaRPr lang="en-GB" dirty="0"/>
          </a:p>
          <a:p>
            <a:pPr lvl="0" algn="just"/>
            <a:r>
              <a:rPr lang="en-IN" dirty="0"/>
              <a:t>The master node can determine when a node has finished sending its frames by observing the lack of a signal on the channel. </a:t>
            </a:r>
            <a:endParaRPr lang="en-GB" dirty="0"/>
          </a:p>
        </p:txBody>
      </p:sp>
    </p:spTree>
    <p:extLst>
      <p:ext uri="{BB962C8B-B14F-4D97-AF65-F5344CB8AC3E}">
        <p14:creationId xmlns:p14="http://schemas.microsoft.com/office/powerpoint/2010/main" val="25340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Polling </a:t>
            </a:r>
            <a:r>
              <a:rPr lang="mr-IN" dirty="0"/>
              <a:t>–</a:t>
            </a:r>
            <a:r>
              <a:rPr lang="en-US" dirty="0"/>
              <a:t> </a:t>
            </a:r>
            <a:r>
              <a:rPr lang="en-US" dirty="0" err="1"/>
              <a:t>Cont</a:t>
            </a:r>
            <a:r>
              <a:rPr lang="mr-IN" dirty="0"/>
              <a:t>…</a:t>
            </a:r>
            <a:endParaRPr lang="en-US" dirty="0"/>
          </a:p>
        </p:txBody>
      </p:sp>
      <p:sp>
        <p:nvSpPr>
          <p:cNvPr id="7" name="Content Placeholder 6"/>
          <p:cNvSpPr>
            <a:spLocks noGrp="1"/>
          </p:cNvSpPr>
          <p:nvPr>
            <p:ph idx="1"/>
          </p:nvPr>
        </p:nvSpPr>
        <p:spPr/>
        <p:txBody>
          <a:bodyPr/>
          <a:lstStyle/>
          <a:p>
            <a:pPr lvl="0" algn="just"/>
            <a:r>
              <a:rPr lang="en-IN" dirty="0"/>
              <a:t>The procedure continues in this manner, with the master node polling each of the nodes in a cyclic manner.</a:t>
            </a:r>
            <a:endParaRPr lang="en-GB" dirty="0"/>
          </a:p>
          <a:p>
            <a:pPr lvl="0" algn="just"/>
            <a:endParaRPr lang="en-IN" dirty="0"/>
          </a:p>
          <a:p>
            <a:pPr lvl="0" algn="just"/>
            <a:endParaRPr lang="en-IN" dirty="0"/>
          </a:p>
          <a:p>
            <a:pPr lvl="0" algn="just"/>
            <a:endParaRPr lang="en-IN" dirty="0"/>
          </a:p>
          <a:p>
            <a:pPr lvl="0" algn="just"/>
            <a:endParaRPr lang="en-IN" dirty="0"/>
          </a:p>
          <a:p>
            <a:pPr marL="0" lvl="0" indent="0" algn="just">
              <a:buNone/>
            </a:pPr>
            <a:endParaRPr lang="en-IN" dirty="0"/>
          </a:p>
          <a:p>
            <a:pPr lvl="0" algn="just"/>
            <a:endParaRPr lang="en-IN" dirty="0"/>
          </a:p>
          <a:p>
            <a:pPr lvl="0" algn="just"/>
            <a:r>
              <a:rPr lang="en-IN" dirty="0"/>
              <a:t>The polling protocol eliminates the collisions and empty slots that plague random access protocols.</a:t>
            </a:r>
            <a:endParaRPr lang="en-GB"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191000" y="1652752"/>
            <a:ext cx="3810000" cy="2514600"/>
          </a:xfrm>
          <a:prstGeom prst="rect">
            <a:avLst/>
          </a:prstGeom>
        </p:spPr>
      </p:pic>
    </p:spTree>
    <p:extLst>
      <p:ext uri="{BB962C8B-B14F-4D97-AF65-F5344CB8AC3E}">
        <p14:creationId xmlns:p14="http://schemas.microsoft.com/office/powerpoint/2010/main" val="17237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a:lstStyle/>
          <a:p>
            <a:r>
              <a:rPr lang="en-US" dirty="0"/>
              <a:t>Token Passing</a:t>
            </a:r>
          </a:p>
        </p:txBody>
      </p:sp>
      <p:sp>
        <p:nvSpPr>
          <p:cNvPr id="3" name="Content Placeholder 2"/>
          <p:cNvSpPr>
            <a:spLocks noGrp="1"/>
          </p:cNvSpPr>
          <p:nvPr>
            <p:ph idx="1"/>
          </p:nvPr>
        </p:nvSpPr>
        <p:spPr>
          <a:xfrm>
            <a:off x="131180" y="863444"/>
            <a:ext cx="11929641" cy="5590565"/>
          </a:xfrm>
        </p:spPr>
        <p:txBody>
          <a:bodyPr>
            <a:normAutofit lnSpcReduction="10000"/>
          </a:bodyPr>
          <a:lstStyle/>
          <a:p>
            <a:pPr lvl="0"/>
            <a:r>
              <a:rPr lang="en-IN" dirty="0"/>
              <a:t>There is no master node. </a:t>
            </a:r>
            <a:endParaRPr lang="en-GB" dirty="0"/>
          </a:p>
          <a:p>
            <a:pPr lvl="0"/>
            <a:r>
              <a:rPr lang="en-IN" dirty="0"/>
              <a:t>A small, </a:t>
            </a:r>
            <a:r>
              <a:rPr lang="en-IN" dirty="0">
                <a:solidFill>
                  <a:srgbClr val="C00000"/>
                </a:solidFill>
              </a:rPr>
              <a:t>special-purpose frame </a:t>
            </a:r>
            <a:r>
              <a:rPr lang="en-IN" dirty="0"/>
              <a:t>known as a </a:t>
            </a:r>
            <a:r>
              <a:rPr lang="en-IN" dirty="0">
                <a:solidFill>
                  <a:srgbClr val="C00000"/>
                </a:solidFill>
              </a:rPr>
              <a:t>token</a:t>
            </a:r>
            <a:r>
              <a:rPr lang="en-IN" dirty="0"/>
              <a:t> is exchanged among the nodes in some fixed order. </a:t>
            </a:r>
            <a:endParaRPr lang="en-GB" dirty="0"/>
          </a:p>
          <a:p>
            <a:pPr lvl="0"/>
            <a:endParaRPr lang="en-IN" dirty="0"/>
          </a:p>
          <a:p>
            <a:pPr lvl="0"/>
            <a:endParaRPr lang="en-IN" dirty="0"/>
          </a:p>
          <a:p>
            <a:pPr lvl="0"/>
            <a:endParaRPr lang="en-IN" dirty="0"/>
          </a:p>
          <a:p>
            <a:pPr lvl="0"/>
            <a:endParaRPr lang="en-IN" dirty="0"/>
          </a:p>
          <a:p>
            <a:pPr lvl="0"/>
            <a:endParaRPr lang="en-IN" dirty="0"/>
          </a:p>
          <a:p>
            <a:pPr lvl="0"/>
            <a:r>
              <a:rPr lang="en-IN" dirty="0"/>
              <a:t>For example, node 1 might always send the token to node 2, node 2 might always send the token to node 3, and node N might always send the token to node 1. </a:t>
            </a:r>
            <a:endParaRPr lang="en-GB" dirty="0"/>
          </a:p>
          <a:p>
            <a:pPr lvl="0"/>
            <a:r>
              <a:rPr lang="en-IN" dirty="0"/>
              <a:t>When a node </a:t>
            </a:r>
            <a:r>
              <a:rPr lang="en-IN" dirty="0">
                <a:solidFill>
                  <a:srgbClr val="C00000"/>
                </a:solidFill>
              </a:rPr>
              <a:t>receives</a:t>
            </a:r>
            <a:r>
              <a:rPr lang="en-IN" dirty="0"/>
              <a:t> a token, it </a:t>
            </a:r>
            <a:r>
              <a:rPr lang="en-IN" dirty="0">
                <a:solidFill>
                  <a:srgbClr val="C00000"/>
                </a:solidFill>
              </a:rPr>
              <a:t>holds</a:t>
            </a:r>
            <a:r>
              <a:rPr lang="en-IN" dirty="0"/>
              <a:t> onto the token only if it has some frames to transmit; otherwise, it immediately </a:t>
            </a:r>
            <a:r>
              <a:rPr lang="en-IN" dirty="0">
                <a:solidFill>
                  <a:srgbClr val="C00000"/>
                </a:solidFill>
              </a:rPr>
              <a:t>forwards</a:t>
            </a:r>
            <a:r>
              <a:rPr lang="en-IN" dirty="0"/>
              <a:t> the token to the next node.</a:t>
            </a:r>
            <a:endParaRPr lang="en-GB" dirty="0"/>
          </a:p>
          <a:p>
            <a:pPr lvl="0"/>
            <a:r>
              <a:rPr lang="en-IN" dirty="0"/>
              <a:t>If failure of one node can crash the entire channel. Or if a node accidentally neglects to release the </a:t>
            </a:r>
            <a:r>
              <a:rPr lang="en-US" dirty="0"/>
              <a:t>token.</a:t>
            </a:r>
            <a:endParaRPr lang="en-GB" dirty="0"/>
          </a:p>
          <a:p>
            <a:endParaRPr lang="en-US" dirty="0"/>
          </a:p>
        </p:txBody>
      </p:sp>
      <p:pic>
        <p:nvPicPr>
          <p:cNvPr id="6" name="Content Placeholder 5"/>
          <p:cNvPicPr>
            <a:picLocks noGrp="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4435365" y="1848178"/>
            <a:ext cx="3321269" cy="2094788"/>
          </a:xfrm>
          <a:prstGeom prst="rect">
            <a:avLst/>
          </a:prstGeom>
        </p:spPr>
      </p:pic>
    </p:spTree>
    <p:extLst>
      <p:ext uri="{BB962C8B-B14F-4D97-AF65-F5344CB8AC3E}">
        <p14:creationId xmlns:p14="http://schemas.microsoft.com/office/powerpoint/2010/main" val="362900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31181" y="863444"/>
            <a:ext cx="6606172" cy="5590565"/>
          </a:xfrm>
        </p:spPr>
        <p:txBody>
          <a:bodyPr>
            <a:normAutofit/>
          </a:bodyPr>
          <a:lstStyle/>
          <a:p>
            <a:pPr algn="just"/>
            <a:r>
              <a:rPr lang="en-US" dirty="0"/>
              <a:t>Host and routers are as </a:t>
            </a:r>
            <a:r>
              <a:rPr lang="en-US" dirty="0">
                <a:solidFill>
                  <a:srgbClr val="FF0000"/>
                </a:solidFill>
              </a:rPr>
              <a:t>nodes</a:t>
            </a:r>
            <a:r>
              <a:rPr lang="en-US" dirty="0"/>
              <a:t>.</a:t>
            </a:r>
          </a:p>
          <a:p>
            <a:pPr algn="just"/>
            <a:r>
              <a:rPr lang="en-US" dirty="0"/>
              <a:t>Communication channels that connect adjacent nodes along communication path, its called </a:t>
            </a:r>
            <a:r>
              <a:rPr lang="en-US" dirty="0">
                <a:solidFill>
                  <a:srgbClr val="FF0000"/>
                </a:solidFill>
              </a:rPr>
              <a:t>links</a:t>
            </a:r>
            <a:r>
              <a:rPr lang="en-US" dirty="0"/>
              <a:t>.</a:t>
            </a:r>
          </a:p>
          <a:p>
            <a:pPr lvl="1" algn="just"/>
            <a:r>
              <a:rPr lang="en-US" dirty="0"/>
              <a:t>Wired links</a:t>
            </a:r>
          </a:p>
          <a:p>
            <a:pPr lvl="1" algn="just"/>
            <a:r>
              <a:rPr lang="en-US" dirty="0"/>
              <a:t>Wireless links</a:t>
            </a:r>
          </a:p>
          <a:p>
            <a:pPr lvl="1" algn="just"/>
            <a:r>
              <a:rPr lang="en-US" dirty="0"/>
              <a:t>LANs</a:t>
            </a:r>
          </a:p>
          <a:p>
            <a:pPr algn="just"/>
            <a:r>
              <a:rPr lang="en-US" dirty="0"/>
              <a:t>In this layer, Packet is form of </a:t>
            </a:r>
            <a:r>
              <a:rPr lang="en-US" dirty="0">
                <a:solidFill>
                  <a:srgbClr val="FF0000"/>
                </a:solidFill>
              </a:rPr>
              <a:t>frame</a:t>
            </a:r>
            <a:r>
              <a:rPr lang="en-US" dirty="0"/>
              <a:t>  from encapsulate datagram.</a:t>
            </a:r>
          </a:p>
          <a:p>
            <a:pPr algn="just"/>
            <a:r>
              <a:rPr lang="en-US" dirty="0"/>
              <a:t>This layer has responsibility of  transferring datagram from one node to </a:t>
            </a:r>
            <a:r>
              <a:rPr lang="en-US" dirty="0">
                <a:solidFill>
                  <a:srgbClr val="FF0000"/>
                </a:solidFill>
              </a:rPr>
              <a:t>physically adjacent </a:t>
            </a:r>
            <a:r>
              <a:rPr lang="en-US" dirty="0"/>
              <a:t>node over a link.</a:t>
            </a:r>
          </a:p>
          <a:p>
            <a:endParaRPr lang="en-US" dirty="0"/>
          </a:p>
          <a:p>
            <a:endParaRPr lang="en-US" dirty="0"/>
          </a:p>
        </p:txBody>
      </p:sp>
      <p:sp>
        <p:nvSpPr>
          <p:cNvPr id="451" name="Freeform 666"/>
          <p:cNvSpPr>
            <a:spLocks/>
          </p:cNvSpPr>
          <p:nvPr/>
        </p:nvSpPr>
        <p:spPr bwMode="auto">
          <a:xfrm>
            <a:off x="6936318" y="1712913"/>
            <a:ext cx="2315633"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452" name="Group 667"/>
          <p:cNvGrpSpPr>
            <a:grpSpLocks/>
          </p:cNvGrpSpPr>
          <p:nvPr/>
        </p:nvGrpSpPr>
        <p:grpSpPr bwMode="auto">
          <a:xfrm>
            <a:off x="7160684" y="3048000"/>
            <a:ext cx="1945216" cy="933450"/>
            <a:chOff x="2889" y="1631"/>
            <a:chExt cx="980" cy="743"/>
          </a:xfrm>
        </p:grpSpPr>
        <p:sp>
          <p:nvSpPr>
            <p:cNvPr id="453" name="Rectangle 668"/>
            <p:cNvSpPr>
              <a:spLocks noChangeArrowheads="1"/>
            </p:cNvSpPr>
            <p:nvPr/>
          </p:nvSpPr>
          <p:spPr bwMode="auto">
            <a:xfrm>
              <a:off x="3046" y="1841"/>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4" name="AutoShape 669"/>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2400">
                <a:solidFill>
                  <a:srgbClr val="00CCFF"/>
                </a:solidFill>
                <a:latin typeface="Arial" charset="0"/>
                <a:ea typeface="ＭＳ Ｐゴシック" charset="0"/>
              </a:endParaRPr>
            </a:p>
          </p:txBody>
        </p:sp>
      </p:grpSp>
      <p:sp>
        <p:nvSpPr>
          <p:cNvPr id="455" name="Freeform 670"/>
          <p:cNvSpPr>
            <a:spLocks/>
          </p:cNvSpPr>
          <p:nvPr/>
        </p:nvSpPr>
        <p:spPr bwMode="auto">
          <a:xfrm>
            <a:off x="7152217" y="4425950"/>
            <a:ext cx="4301067"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456" name="Line 671"/>
          <p:cNvSpPr>
            <a:spLocks noChangeShapeType="1"/>
          </p:cNvSpPr>
          <p:nvPr/>
        </p:nvSpPr>
        <p:spPr bwMode="auto">
          <a:xfrm rot="16200000" flipV="1">
            <a:off x="10467181" y="5244836"/>
            <a:ext cx="471488" cy="2751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7" name="Line 672"/>
          <p:cNvSpPr>
            <a:spLocks noChangeShapeType="1"/>
          </p:cNvSpPr>
          <p:nvPr/>
        </p:nvSpPr>
        <p:spPr bwMode="auto">
          <a:xfrm rot="5400000" flipV="1">
            <a:off x="10655830" y="5429251"/>
            <a:ext cx="3175" cy="11430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58" name="Line 673"/>
          <p:cNvSpPr>
            <a:spLocks noChangeShapeType="1"/>
          </p:cNvSpPr>
          <p:nvPr/>
        </p:nvSpPr>
        <p:spPr bwMode="auto">
          <a:xfrm rot="16200000" flipH="1">
            <a:off x="10844477" y="5018882"/>
            <a:ext cx="182563" cy="17145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59" name="Line 675"/>
          <p:cNvSpPr>
            <a:spLocks noChangeShapeType="1"/>
          </p:cNvSpPr>
          <p:nvPr/>
        </p:nvSpPr>
        <p:spPr bwMode="auto">
          <a:xfrm>
            <a:off x="8134351" y="4776789"/>
            <a:ext cx="325967" cy="968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0" name="Line 676"/>
          <p:cNvSpPr>
            <a:spLocks noChangeShapeType="1"/>
          </p:cNvSpPr>
          <p:nvPr/>
        </p:nvSpPr>
        <p:spPr bwMode="auto">
          <a:xfrm flipV="1">
            <a:off x="7789334" y="5030788"/>
            <a:ext cx="529167" cy="825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1" name="Line 679"/>
          <p:cNvSpPr>
            <a:spLocks noChangeShapeType="1"/>
          </p:cNvSpPr>
          <p:nvPr/>
        </p:nvSpPr>
        <p:spPr bwMode="auto">
          <a:xfrm flipH="1">
            <a:off x="8356601" y="5075238"/>
            <a:ext cx="16510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2" name="Line 680"/>
          <p:cNvSpPr>
            <a:spLocks noChangeShapeType="1"/>
          </p:cNvSpPr>
          <p:nvPr/>
        </p:nvSpPr>
        <p:spPr bwMode="auto">
          <a:xfrm flipH="1" flipV="1">
            <a:off x="8765118" y="5054601"/>
            <a:ext cx="118533" cy="219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3" name="Line 681"/>
          <p:cNvSpPr>
            <a:spLocks noChangeShapeType="1"/>
          </p:cNvSpPr>
          <p:nvPr/>
        </p:nvSpPr>
        <p:spPr bwMode="auto">
          <a:xfrm>
            <a:off x="8991600" y="5056189"/>
            <a:ext cx="670984" cy="269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4" name="Line 683"/>
          <p:cNvSpPr>
            <a:spLocks noChangeShapeType="1"/>
          </p:cNvSpPr>
          <p:nvPr/>
        </p:nvSpPr>
        <p:spPr bwMode="auto">
          <a:xfrm>
            <a:off x="8379884" y="3551238"/>
            <a:ext cx="0" cy="10636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65" name="Line 684"/>
          <p:cNvSpPr>
            <a:spLocks noChangeShapeType="1"/>
          </p:cNvSpPr>
          <p:nvPr/>
        </p:nvSpPr>
        <p:spPr bwMode="auto">
          <a:xfrm flipV="1">
            <a:off x="7854951" y="3736975"/>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pic>
        <p:nvPicPr>
          <p:cNvPr id="466" name="Picture 68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518" y="3548064"/>
            <a:ext cx="49318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 name="Line 686"/>
          <p:cNvSpPr>
            <a:spLocks noChangeShapeType="1"/>
          </p:cNvSpPr>
          <p:nvPr/>
        </p:nvSpPr>
        <p:spPr bwMode="auto">
          <a:xfrm rot="5400000" flipV="1">
            <a:off x="10660063" y="5426076"/>
            <a:ext cx="3175" cy="11430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68" name="Line 687"/>
          <p:cNvSpPr>
            <a:spLocks noChangeShapeType="1"/>
          </p:cNvSpPr>
          <p:nvPr/>
        </p:nvSpPr>
        <p:spPr bwMode="auto">
          <a:xfrm flipV="1">
            <a:off x="7859185" y="3733801"/>
            <a:ext cx="224367"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pic>
        <p:nvPicPr>
          <p:cNvPr id="469" name="Picture 688"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633" y="3546475"/>
            <a:ext cx="493184"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0" name="Line 695"/>
          <p:cNvSpPr>
            <a:spLocks noChangeShapeType="1"/>
          </p:cNvSpPr>
          <p:nvPr/>
        </p:nvSpPr>
        <p:spPr bwMode="auto">
          <a:xfrm>
            <a:off x="9810751" y="4700588"/>
            <a:ext cx="520700" cy="1841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1" name="Line 696"/>
          <p:cNvSpPr>
            <a:spLocks noChangeShapeType="1"/>
          </p:cNvSpPr>
          <p:nvPr/>
        </p:nvSpPr>
        <p:spPr bwMode="auto">
          <a:xfrm flipV="1">
            <a:off x="8983134" y="4687889"/>
            <a:ext cx="429684" cy="19843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2" name="Line 697"/>
          <p:cNvSpPr>
            <a:spLocks noChangeShapeType="1"/>
          </p:cNvSpPr>
          <p:nvPr/>
        </p:nvSpPr>
        <p:spPr bwMode="auto">
          <a:xfrm flipV="1">
            <a:off x="9040284" y="4979988"/>
            <a:ext cx="12954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3" name="Line 708"/>
          <p:cNvSpPr>
            <a:spLocks noChangeShapeType="1"/>
          </p:cNvSpPr>
          <p:nvPr/>
        </p:nvSpPr>
        <p:spPr bwMode="auto">
          <a:xfrm>
            <a:off x="8386233" y="2406650"/>
            <a:ext cx="203200" cy="952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474" name="Oval 407"/>
          <p:cNvSpPr>
            <a:spLocks noChangeArrowheads="1"/>
          </p:cNvSpPr>
          <p:nvPr/>
        </p:nvSpPr>
        <p:spPr bwMode="auto">
          <a:xfrm>
            <a:off x="8473017" y="2565400"/>
            <a:ext cx="516467" cy="9525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5" name="Rectangle 410"/>
          <p:cNvSpPr>
            <a:spLocks noChangeArrowheads="1"/>
          </p:cNvSpPr>
          <p:nvPr/>
        </p:nvSpPr>
        <p:spPr bwMode="auto">
          <a:xfrm>
            <a:off x="8473018" y="2555875"/>
            <a:ext cx="518583" cy="58738"/>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76" name="Oval 411"/>
          <p:cNvSpPr>
            <a:spLocks noChangeArrowheads="1"/>
          </p:cNvSpPr>
          <p:nvPr/>
        </p:nvSpPr>
        <p:spPr bwMode="auto">
          <a:xfrm>
            <a:off x="8470900" y="2490789"/>
            <a:ext cx="516467" cy="111125"/>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77" name="Group 712"/>
          <p:cNvGrpSpPr>
            <a:grpSpLocks/>
          </p:cNvGrpSpPr>
          <p:nvPr/>
        </p:nvGrpSpPr>
        <p:grpSpPr bwMode="auto">
          <a:xfrm>
            <a:off x="8574618" y="2519364"/>
            <a:ext cx="292100" cy="52387"/>
            <a:chOff x="2468" y="1332"/>
            <a:chExt cx="310" cy="60"/>
          </a:xfrm>
        </p:grpSpPr>
        <p:sp>
          <p:nvSpPr>
            <p:cNvPr id="478" name="Freeform 7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79" name="Freeform 7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80" name="Line 715"/>
          <p:cNvSpPr>
            <a:spLocks noChangeShapeType="1"/>
          </p:cNvSpPr>
          <p:nvPr/>
        </p:nvSpPr>
        <p:spPr bwMode="auto">
          <a:xfrm>
            <a:off x="8473017" y="2543176"/>
            <a:ext cx="0" cy="74613"/>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1" name="Line 762"/>
          <p:cNvSpPr>
            <a:spLocks noChangeShapeType="1"/>
          </p:cNvSpPr>
          <p:nvPr/>
        </p:nvSpPr>
        <p:spPr bwMode="auto">
          <a:xfrm>
            <a:off x="8570384" y="3743325"/>
            <a:ext cx="9059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482" name="Group 781"/>
          <p:cNvGrpSpPr>
            <a:grpSpLocks/>
          </p:cNvGrpSpPr>
          <p:nvPr/>
        </p:nvGrpSpPr>
        <p:grpSpPr bwMode="auto">
          <a:xfrm>
            <a:off x="10121900" y="4806951"/>
            <a:ext cx="829733" cy="244475"/>
            <a:chOff x="4334" y="1470"/>
            <a:chExt cx="246" cy="107"/>
          </a:xfrm>
        </p:grpSpPr>
        <p:sp>
          <p:nvSpPr>
            <p:cNvPr id="483"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84"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85"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86" name="Group 785"/>
            <p:cNvGrpSpPr>
              <a:grpSpLocks/>
            </p:cNvGrpSpPr>
            <p:nvPr/>
          </p:nvGrpSpPr>
          <p:grpSpPr bwMode="auto">
            <a:xfrm>
              <a:off x="4383" y="1488"/>
              <a:ext cx="138" cy="33"/>
              <a:chOff x="2468" y="1332"/>
              <a:chExt cx="310" cy="60"/>
            </a:xfrm>
          </p:grpSpPr>
          <p:sp>
            <p:nvSpPr>
              <p:cNvPr id="489" name="Freeform 7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0" name="Freeform 7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87" name="Line 788"/>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88" name="Line 789"/>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491" name="Group 790"/>
          <p:cNvGrpSpPr>
            <a:grpSpLocks/>
          </p:cNvGrpSpPr>
          <p:nvPr/>
        </p:nvGrpSpPr>
        <p:grpSpPr bwMode="auto">
          <a:xfrm>
            <a:off x="9287934" y="4508501"/>
            <a:ext cx="829733" cy="244475"/>
            <a:chOff x="4334" y="1470"/>
            <a:chExt cx="246" cy="107"/>
          </a:xfrm>
        </p:grpSpPr>
        <p:sp>
          <p:nvSpPr>
            <p:cNvPr id="492"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3"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494"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495" name="Group 794"/>
            <p:cNvGrpSpPr>
              <a:grpSpLocks/>
            </p:cNvGrpSpPr>
            <p:nvPr/>
          </p:nvGrpSpPr>
          <p:grpSpPr bwMode="auto">
            <a:xfrm>
              <a:off x="4383" y="1488"/>
              <a:ext cx="138" cy="33"/>
              <a:chOff x="2468" y="1332"/>
              <a:chExt cx="310" cy="60"/>
            </a:xfrm>
          </p:grpSpPr>
          <p:sp>
            <p:nvSpPr>
              <p:cNvPr id="498" name="Freeform 7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499" name="Freeform 7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496" name="Line 797"/>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497" name="Line 798"/>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00" name="Group 799"/>
          <p:cNvGrpSpPr>
            <a:grpSpLocks/>
          </p:cNvGrpSpPr>
          <p:nvPr/>
        </p:nvGrpSpPr>
        <p:grpSpPr bwMode="auto">
          <a:xfrm>
            <a:off x="8322734" y="4851401"/>
            <a:ext cx="829733" cy="244475"/>
            <a:chOff x="4334" y="1470"/>
            <a:chExt cx="246" cy="107"/>
          </a:xfrm>
        </p:grpSpPr>
        <p:sp>
          <p:nvSpPr>
            <p:cNvPr id="501"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2"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03"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504" name="Group 803"/>
            <p:cNvGrpSpPr>
              <a:grpSpLocks/>
            </p:cNvGrpSpPr>
            <p:nvPr/>
          </p:nvGrpSpPr>
          <p:grpSpPr bwMode="auto">
            <a:xfrm>
              <a:off x="4383" y="1488"/>
              <a:ext cx="138" cy="33"/>
              <a:chOff x="2468" y="1332"/>
              <a:chExt cx="310" cy="60"/>
            </a:xfrm>
          </p:grpSpPr>
          <p:sp>
            <p:nvSpPr>
              <p:cNvPr id="507" name="Freeform 8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08" name="Freeform 8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505" name="Line 806"/>
            <p:cNvSpPr>
              <a:spLocks noChangeShapeType="1"/>
            </p:cNvSpPr>
            <p:nvPr/>
          </p:nvSpPr>
          <p:spPr bwMode="auto">
            <a:xfrm>
              <a:off x="4335" y="1503"/>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06" name="Line 807"/>
            <p:cNvSpPr>
              <a:spLocks noChangeShapeType="1"/>
            </p:cNvSpPr>
            <p:nvPr/>
          </p:nvSpPr>
          <p:spPr bwMode="auto">
            <a:xfrm>
              <a:off x="4578" y="1505"/>
              <a:ext cx="0" cy="47"/>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09" name="Group 808"/>
          <p:cNvGrpSpPr>
            <a:grpSpLocks/>
          </p:cNvGrpSpPr>
          <p:nvPr/>
        </p:nvGrpSpPr>
        <p:grpSpPr bwMode="auto">
          <a:xfrm>
            <a:off x="8068734" y="3644900"/>
            <a:ext cx="520700" cy="171450"/>
            <a:chOff x="4334" y="1470"/>
            <a:chExt cx="246" cy="107"/>
          </a:xfrm>
        </p:grpSpPr>
        <p:sp>
          <p:nvSpPr>
            <p:cNvPr id="510" name="Oval 407"/>
            <p:cNvSpPr>
              <a:spLocks noChangeArrowheads="1"/>
            </p:cNvSpPr>
            <p:nvPr/>
          </p:nvSpPr>
          <p:spPr bwMode="auto">
            <a:xfrm>
              <a:off x="4335" y="1517"/>
              <a:ext cx="244" cy="6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1" name="Rectangle 410"/>
            <p:cNvSpPr>
              <a:spLocks noChangeArrowheads="1"/>
            </p:cNvSpPr>
            <p:nvPr/>
          </p:nvSpPr>
          <p:spPr bwMode="auto">
            <a:xfrm>
              <a:off x="4335" y="1511"/>
              <a:ext cx="245" cy="37"/>
            </a:xfrm>
            <a:prstGeom prst="rect">
              <a:avLst/>
            </a:prstGeom>
            <a:gradFill rotWithShape="1">
              <a:gsLst>
                <a:gs pos="0">
                  <a:srgbClr val="B2B2B2"/>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512" name="Oval 411"/>
            <p:cNvSpPr>
              <a:spLocks noChangeArrowheads="1"/>
            </p:cNvSpPr>
            <p:nvPr/>
          </p:nvSpPr>
          <p:spPr bwMode="auto">
            <a:xfrm>
              <a:off x="4334" y="1470"/>
              <a:ext cx="244" cy="70"/>
            </a:xfrm>
            <a:prstGeom prst="ellipse">
              <a:avLst/>
            </a:prstGeom>
            <a:gradFill rotWithShape="1">
              <a:gsLst>
                <a:gs pos="0">
                  <a:srgbClr val="B2B2B2"/>
                </a:gs>
                <a:gs pos="100000">
                  <a:srgbClr val="EAEAEA"/>
                </a:gs>
              </a:gsLst>
              <a:lin ang="0" scaled="1"/>
            </a:gradFill>
            <a:ln w="9525">
              <a:solidFill>
                <a:srgbClr val="80808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513" name="Group 812"/>
            <p:cNvGrpSpPr>
              <a:grpSpLocks/>
            </p:cNvGrpSpPr>
            <p:nvPr/>
          </p:nvGrpSpPr>
          <p:grpSpPr bwMode="auto">
            <a:xfrm>
              <a:off x="4383" y="1488"/>
              <a:ext cx="138" cy="33"/>
              <a:chOff x="2468" y="1332"/>
              <a:chExt cx="310" cy="60"/>
            </a:xfrm>
          </p:grpSpPr>
          <p:sp>
            <p:nvSpPr>
              <p:cNvPr id="516" name="Freeform 8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17" name="Freeform 8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gradFill rotWithShape="1">
                <a:gsLst>
                  <a:gs pos="0">
                    <a:srgbClr val="B2B2B2"/>
                  </a:gs>
                  <a:gs pos="100000">
                    <a:srgbClr val="EAEAEA"/>
                  </a:gs>
                </a:gsLst>
                <a:lin ang="0" scaled="1"/>
              </a:gradFill>
              <a:ln w="12700" cmpd="sng">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514" name="Line 815"/>
            <p:cNvSpPr>
              <a:spLocks noChangeShapeType="1"/>
            </p:cNvSpPr>
            <p:nvPr/>
          </p:nvSpPr>
          <p:spPr bwMode="auto">
            <a:xfrm>
              <a:off x="4335" y="1503"/>
              <a:ext cx="0" cy="51"/>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515" name="Line 816"/>
            <p:cNvSpPr>
              <a:spLocks noChangeShapeType="1"/>
            </p:cNvSpPr>
            <p:nvPr/>
          </p:nvSpPr>
          <p:spPr bwMode="auto">
            <a:xfrm>
              <a:off x="4578" y="1505"/>
              <a:ext cx="0" cy="5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18" name="Group 817"/>
          <p:cNvGrpSpPr>
            <a:grpSpLocks/>
          </p:cNvGrpSpPr>
          <p:nvPr/>
        </p:nvGrpSpPr>
        <p:grpSpPr bwMode="auto">
          <a:xfrm>
            <a:off x="8036985" y="1738313"/>
            <a:ext cx="690033" cy="508000"/>
            <a:chOff x="2920" y="1424"/>
            <a:chExt cx="326" cy="320"/>
          </a:xfrm>
        </p:grpSpPr>
        <p:sp>
          <p:nvSpPr>
            <p:cNvPr id="519" name="Oval 818"/>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520" name="Group 819"/>
            <p:cNvGrpSpPr>
              <a:grpSpLocks/>
            </p:cNvGrpSpPr>
            <p:nvPr/>
          </p:nvGrpSpPr>
          <p:grpSpPr bwMode="auto">
            <a:xfrm>
              <a:off x="2949" y="1424"/>
              <a:ext cx="265" cy="280"/>
              <a:chOff x="2949" y="1424"/>
              <a:chExt cx="265" cy="280"/>
            </a:xfrm>
          </p:grpSpPr>
          <p:sp>
            <p:nvSpPr>
              <p:cNvPr id="522" name="Oval 820"/>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3" name="Oval 821"/>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4" name="Oval 822"/>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5" name="Oval 823"/>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526" name="Freeform 82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21" name="Freeform 82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DDDDDD"/>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27" name="Group 826"/>
          <p:cNvGrpSpPr>
            <a:grpSpLocks/>
          </p:cNvGrpSpPr>
          <p:nvPr/>
        </p:nvGrpSpPr>
        <p:grpSpPr bwMode="auto">
          <a:xfrm>
            <a:off x="8185151" y="1989139"/>
            <a:ext cx="376767" cy="477837"/>
            <a:chOff x="3748" y="1253"/>
            <a:chExt cx="178" cy="301"/>
          </a:xfrm>
        </p:grpSpPr>
        <p:sp>
          <p:nvSpPr>
            <p:cNvPr id="528" name="Line 270"/>
            <p:cNvSpPr>
              <a:spLocks noChangeShapeType="1"/>
            </p:cNvSpPr>
            <p:nvPr/>
          </p:nvSpPr>
          <p:spPr bwMode="auto">
            <a:xfrm flipH="1">
              <a:off x="3748" y="1276"/>
              <a:ext cx="89" cy="2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29" name="Line 271"/>
            <p:cNvSpPr>
              <a:spLocks noChangeShapeType="1"/>
            </p:cNvSpPr>
            <p:nvPr/>
          </p:nvSpPr>
          <p:spPr bwMode="auto">
            <a:xfrm>
              <a:off x="3837" y="1276"/>
              <a:ext cx="89" cy="25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0" name="Line 272"/>
            <p:cNvSpPr>
              <a:spLocks noChangeShapeType="1"/>
            </p:cNvSpPr>
            <p:nvPr/>
          </p:nvSpPr>
          <p:spPr bwMode="auto">
            <a:xfrm>
              <a:off x="3748" y="1527"/>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1" name="Line 273"/>
            <p:cNvSpPr>
              <a:spLocks noChangeShapeType="1"/>
            </p:cNvSpPr>
            <p:nvPr/>
          </p:nvSpPr>
          <p:spPr bwMode="auto">
            <a:xfrm flipH="1">
              <a:off x="3837" y="1527"/>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2" name="Line 274"/>
            <p:cNvSpPr>
              <a:spLocks noChangeShapeType="1"/>
            </p:cNvSpPr>
            <p:nvPr/>
          </p:nvSpPr>
          <p:spPr bwMode="auto">
            <a:xfrm>
              <a:off x="3837" y="1282"/>
              <a:ext cx="0" cy="2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3" name="Line 275"/>
            <p:cNvSpPr>
              <a:spLocks noChangeShapeType="1"/>
            </p:cNvSpPr>
            <p:nvPr/>
          </p:nvSpPr>
          <p:spPr bwMode="auto">
            <a:xfrm flipV="1">
              <a:off x="3748" y="1501"/>
              <a:ext cx="89" cy="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4" name="Line 276"/>
            <p:cNvSpPr>
              <a:spLocks noChangeShapeType="1"/>
            </p:cNvSpPr>
            <p:nvPr/>
          </p:nvSpPr>
          <p:spPr bwMode="auto">
            <a:xfrm flipH="1" flipV="1">
              <a:off x="3837" y="1501"/>
              <a:ext cx="89" cy="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5" name="Line 277"/>
            <p:cNvSpPr>
              <a:spLocks noChangeShapeType="1"/>
            </p:cNvSpPr>
            <p:nvPr/>
          </p:nvSpPr>
          <p:spPr bwMode="auto">
            <a:xfrm>
              <a:off x="3786" y="1418"/>
              <a:ext cx="51"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6" name="Line 278"/>
            <p:cNvSpPr>
              <a:spLocks noChangeShapeType="1"/>
            </p:cNvSpPr>
            <p:nvPr/>
          </p:nvSpPr>
          <p:spPr bwMode="auto">
            <a:xfrm flipV="1">
              <a:off x="3837" y="1418"/>
              <a:ext cx="54"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7" name="Line 279"/>
            <p:cNvSpPr>
              <a:spLocks noChangeShapeType="1"/>
            </p:cNvSpPr>
            <p:nvPr/>
          </p:nvSpPr>
          <p:spPr bwMode="auto">
            <a:xfrm>
              <a:off x="3768" y="1455"/>
              <a:ext cx="66" cy="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8" name="Line 280"/>
            <p:cNvSpPr>
              <a:spLocks noChangeShapeType="1"/>
            </p:cNvSpPr>
            <p:nvPr/>
          </p:nvSpPr>
          <p:spPr bwMode="auto">
            <a:xfrm flipV="1">
              <a:off x="3837" y="1461"/>
              <a:ext cx="66" cy="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39" name="Line 281"/>
            <p:cNvSpPr>
              <a:spLocks noChangeShapeType="1"/>
            </p:cNvSpPr>
            <p:nvPr/>
          </p:nvSpPr>
          <p:spPr bwMode="auto">
            <a:xfrm flipV="1">
              <a:off x="3837" y="1381"/>
              <a:ext cx="34"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0" name="Line 282"/>
            <p:cNvSpPr>
              <a:spLocks noChangeShapeType="1"/>
            </p:cNvSpPr>
            <p:nvPr/>
          </p:nvSpPr>
          <p:spPr bwMode="auto">
            <a:xfrm flipV="1">
              <a:off x="3837" y="1329"/>
              <a:ext cx="21" cy="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1" name="Line 283"/>
            <p:cNvSpPr>
              <a:spLocks noChangeShapeType="1"/>
            </p:cNvSpPr>
            <p:nvPr/>
          </p:nvSpPr>
          <p:spPr bwMode="auto">
            <a:xfrm>
              <a:off x="3798" y="1377"/>
              <a:ext cx="42" cy="1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2" name="Line 284"/>
            <p:cNvSpPr>
              <a:spLocks noChangeShapeType="1"/>
            </p:cNvSpPr>
            <p:nvPr/>
          </p:nvSpPr>
          <p:spPr bwMode="auto">
            <a:xfrm>
              <a:off x="3817" y="1327"/>
              <a:ext cx="24"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543" name="Oval 842"/>
            <p:cNvSpPr>
              <a:spLocks noChangeArrowheads="1"/>
            </p:cNvSpPr>
            <p:nvPr/>
          </p:nvSpPr>
          <p:spPr bwMode="auto">
            <a:xfrm>
              <a:off x="3821" y="1253"/>
              <a:ext cx="30" cy="29"/>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544" name="Group 843"/>
          <p:cNvGrpSpPr>
            <a:grpSpLocks/>
          </p:cNvGrpSpPr>
          <p:nvPr/>
        </p:nvGrpSpPr>
        <p:grpSpPr bwMode="auto">
          <a:xfrm>
            <a:off x="7183967" y="1963739"/>
            <a:ext cx="692151" cy="128587"/>
            <a:chOff x="2199" y="955"/>
            <a:chExt cx="2547" cy="506"/>
          </a:xfrm>
        </p:grpSpPr>
        <p:sp>
          <p:nvSpPr>
            <p:cNvPr id="545" name="Freeform 84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6" name="Freeform 84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7" name="Freeform 84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8" name="Freeform 84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49" name="Freeform 84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0" name="Freeform 84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51" name="Group 850"/>
          <p:cNvGrpSpPr>
            <a:grpSpLocks/>
          </p:cNvGrpSpPr>
          <p:nvPr/>
        </p:nvGrpSpPr>
        <p:grpSpPr bwMode="auto">
          <a:xfrm>
            <a:off x="7389284" y="1539875"/>
            <a:ext cx="692149" cy="128588"/>
            <a:chOff x="2199" y="955"/>
            <a:chExt cx="2547" cy="506"/>
          </a:xfrm>
        </p:grpSpPr>
        <p:sp>
          <p:nvSpPr>
            <p:cNvPr id="552" name="Freeform 85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3" name="Freeform 85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4" name="Freeform 85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5" name="Freeform 85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6" name="Freeform 85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57" name="Freeform 85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58" name="Line 857"/>
          <p:cNvSpPr>
            <a:spLocks noChangeShapeType="1"/>
          </p:cNvSpPr>
          <p:nvPr/>
        </p:nvSpPr>
        <p:spPr bwMode="auto">
          <a:xfrm flipH="1" flipV="1">
            <a:off x="7501467" y="2027238"/>
            <a:ext cx="52917" cy="635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59" name="Group 858"/>
          <p:cNvGrpSpPr>
            <a:grpSpLocks/>
          </p:cNvGrpSpPr>
          <p:nvPr/>
        </p:nvGrpSpPr>
        <p:grpSpPr bwMode="auto">
          <a:xfrm>
            <a:off x="7190318" y="3527425"/>
            <a:ext cx="692149" cy="128588"/>
            <a:chOff x="2199" y="955"/>
            <a:chExt cx="2547" cy="506"/>
          </a:xfrm>
        </p:grpSpPr>
        <p:sp>
          <p:nvSpPr>
            <p:cNvPr id="560" name="Freeform 85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1" name="Freeform 86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2" name="Freeform 86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3" name="Freeform 86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4" name="Freeform 863"/>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5" name="Freeform 86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sp>
        <p:nvSpPr>
          <p:cNvPr id="566" name="Line 865"/>
          <p:cNvSpPr>
            <a:spLocks noChangeShapeType="1"/>
          </p:cNvSpPr>
          <p:nvPr/>
        </p:nvSpPr>
        <p:spPr bwMode="auto">
          <a:xfrm>
            <a:off x="7704667" y="3119438"/>
            <a:ext cx="27517" cy="555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67" name="Group 866"/>
          <p:cNvGrpSpPr>
            <a:grpSpLocks/>
          </p:cNvGrpSpPr>
          <p:nvPr/>
        </p:nvGrpSpPr>
        <p:grpSpPr bwMode="auto">
          <a:xfrm>
            <a:off x="9342967" y="5005389"/>
            <a:ext cx="692151" cy="128587"/>
            <a:chOff x="2199" y="955"/>
            <a:chExt cx="2547" cy="506"/>
          </a:xfrm>
        </p:grpSpPr>
        <p:sp>
          <p:nvSpPr>
            <p:cNvPr id="568" name="Freeform 8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69" name="Freeform 8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0" name="Freeform 8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1" name="Freeform 8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2" name="Freeform 871"/>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3" name="Freeform 8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74" name="Group 873"/>
          <p:cNvGrpSpPr>
            <a:grpSpLocks/>
          </p:cNvGrpSpPr>
          <p:nvPr/>
        </p:nvGrpSpPr>
        <p:grpSpPr bwMode="auto">
          <a:xfrm>
            <a:off x="9660467" y="5429250"/>
            <a:ext cx="692151" cy="128588"/>
            <a:chOff x="2199" y="955"/>
            <a:chExt cx="2547" cy="506"/>
          </a:xfrm>
        </p:grpSpPr>
        <p:sp>
          <p:nvSpPr>
            <p:cNvPr id="575" name="Freeform 87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6" name="Freeform 87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7" name="Freeform 87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8" name="Freeform 87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79" name="Freeform 87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0" name="Freeform 87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581" name="Group 880"/>
          <p:cNvGrpSpPr>
            <a:grpSpLocks/>
          </p:cNvGrpSpPr>
          <p:nvPr/>
        </p:nvGrpSpPr>
        <p:grpSpPr bwMode="auto">
          <a:xfrm>
            <a:off x="9095318" y="5408614"/>
            <a:ext cx="692149" cy="128587"/>
            <a:chOff x="2199" y="955"/>
            <a:chExt cx="2547" cy="506"/>
          </a:xfrm>
        </p:grpSpPr>
        <p:sp>
          <p:nvSpPr>
            <p:cNvPr id="582" name="Freeform 88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3" name="Freeform 88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4" name="Freeform 88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5" name="Freeform 88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6" name="Freeform 885"/>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587" name="Freeform 88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pic>
        <p:nvPicPr>
          <p:cNvPr id="588" name="Picture 887"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7" y="5056189"/>
            <a:ext cx="577851"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 name="Line 888"/>
          <p:cNvSpPr>
            <a:spLocks noChangeShapeType="1"/>
          </p:cNvSpPr>
          <p:nvPr/>
        </p:nvSpPr>
        <p:spPr bwMode="auto">
          <a:xfrm rot="5400000" flipV="1">
            <a:off x="10655830" y="5426076"/>
            <a:ext cx="3175" cy="114300"/>
          </a:xfrm>
          <a:prstGeom prst="line">
            <a:avLst/>
          </a:prstGeom>
          <a:noFill/>
          <a:ln w="127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590" name="Group 889"/>
          <p:cNvGrpSpPr>
            <a:grpSpLocks/>
          </p:cNvGrpSpPr>
          <p:nvPr/>
        </p:nvGrpSpPr>
        <p:grpSpPr bwMode="auto">
          <a:xfrm flipH="1">
            <a:off x="7700433" y="4533901"/>
            <a:ext cx="552451" cy="373063"/>
            <a:chOff x="2839" y="3501"/>
            <a:chExt cx="755" cy="803"/>
          </a:xfrm>
        </p:grpSpPr>
        <p:pic>
          <p:nvPicPr>
            <p:cNvPr id="591" name="Picture 89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 name="Freeform 89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3" name="Group 892"/>
          <p:cNvGrpSpPr>
            <a:grpSpLocks/>
          </p:cNvGrpSpPr>
          <p:nvPr/>
        </p:nvGrpSpPr>
        <p:grpSpPr bwMode="auto">
          <a:xfrm flipH="1">
            <a:off x="7277100" y="4954588"/>
            <a:ext cx="643467" cy="406400"/>
            <a:chOff x="2839" y="3501"/>
            <a:chExt cx="755" cy="803"/>
          </a:xfrm>
        </p:grpSpPr>
        <p:pic>
          <p:nvPicPr>
            <p:cNvPr id="594" name="Picture 893"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 name="Freeform 89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6" name="Group 895"/>
          <p:cNvGrpSpPr>
            <a:grpSpLocks/>
          </p:cNvGrpSpPr>
          <p:nvPr/>
        </p:nvGrpSpPr>
        <p:grpSpPr bwMode="auto">
          <a:xfrm flipH="1">
            <a:off x="7914218" y="5256213"/>
            <a:ext cx="569383" cy="349250"/>
            <a:chOff x="2839" y="3501"/>
            <a:chExt cx="755" cy="803"/>
          </a:xfrm>
        </p:grpSpPr>
        <p:pic>
          <p:nvPicPr>
            <p:cNvPr id="597" name="Picture 896"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 name="Freeform 89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grpSp>
        <p:nvGrpSpPr>
          <p:cNvPr id="599" name="Group 898"/>
          <p:cNvGrpSpPr>
            <a:grpSpLocks/>
          </p:cNvGrpSpPr>
          <p:nvPr/>
        </p:nvGrpSpPr>
        <p:grpSpPr bwMode="auto">
          <a:xfrm>
            <a:off x="8733367" y="5238750"/>
            <a:ext cx="569384" cy="350838"/>
            <a:chOff x="2839" y="3501"/>
            <a:chExt cx="755" cy="803"/>
          </a:xfrm>
        </p:grpSpPr>
        <p:pic>
          <p:nvPicPr>
            <p:cNvPr id="600" name="Picture 899"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 name="Freeform 90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602" name="Picture 901"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6084" y="1720851"/>
            <a:ext cx="1132416"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3" name="Group 902"/>
          <p:cNvGrpSpPr>
            <a:grpSpLocks/>
          </p:cNvGrpSpPr>
          <p:nvPr/>
        </p:nvGrpSpPr>
        <p:grpSpPr bwMode="auto">
          <a:xfrm>
            <a:off x="7484534" y="1546226"/>
            <a:ext cx="554567" cy="385763"/>
            <a:chOff x="2751" y="1851"/>
            <a:chExt cx="462" cy="478"/>
          </a:xfrm>
        </p:grpSpPr>
        <p:pic>
          <p:nvPicPr>
            <p:cNvPr id="604" name="Picture 90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5" name="Picture 90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6" name="Picture 905"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518" y="5057776"/>
            <a:ext cx="55033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7" name="Group 906"/>
          <p:cNvGrpSpPr>
            <a:grpSpLocks/>
          </p:cNvGrpSpPr>
          <p:nvPr/>
        </p:nvGrpSpPr>
        <p:grpSpPr bwMode="auto">
          <a:xfrm>
            <a:off x="10987617" y="5002213"/>
            <a:ext cx="302683" cy="481012"/>
            <a:chOff x="4140" y="429"/>
            <a:chExt cx="1425" cy="2396"/>
          </a:xfrm>
        </p:grpSpPr>
        <p:sp>
          <p:nvSpPr>
            <p:cNvPr id="608"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09" name="Rectangle 908"/>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0"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1"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12" name="Rectangle 911"/>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3" name="Group 912"/>
            <p:cNvGrpSpPr>
              <a:grpSpLocks/>
            </p:cNvGrpSpPr>
            <p:nvPr/>
          </p:nvGrpSpPr>
          <p:grpSpPr bwMode="auto">
            <a:xfrm>
              <a:off x="4749" y="668"/>
              <a:ext cx="581" cy="145"/>
              <a:chOff x="614" y="2568"/>
              <a:chExt cx="725" cy="139"/>
            </a:xfrm>
          </p:grpSpPr>
          <p:sp>
            <p:nvSpPr>
              <p:cNvPr id="638" name="AutoShape 913"/>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9" name="AutoShape 914"/>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4" name="Rectangle 915"/>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5" name="Group 916"/>
            <p:cNvGrpSpPr>
              <a:grpSpLocks/>
            </p:cNvGrpSpPr>
            <p:nvPr/>
          </p:nvGrpSpPr>
          <p:grpSpPr bwMode="auto">
            <a:xfrm>
              <a:off x="4747" y="994"/>
              <a:ext cx="581" cy="134"/>
              <a:chOff x="614" y="2568"/>
              <a:chExt cx="725" cy="139"/>
            </a:xfrm>
          </p:grpSpPr>
          <p:sp>
            <p:nvSpPr>
              <p:cNvPr id="636" name="AutoShape 917"/>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7" name="AutoShape 918"/>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6" name="Rectangle 919"/>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17" name="Rectangle 920"/>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18" name="Group 921"/>
            <p:cNvGrpSpPr>
              <a:grpSpLocks/>
            </p:cNvGrpSpPr>
            <p:nvPr/>
          </p:nvGrpSpPr>
          <p:grpSpPr bwMode="auto">
            <a:xfrm>
              <a:off x="4735" y="1627"/>
              <a:ext cx="582" cy="151"/>
              <a:chOff x="614" y="2568"/>
              <a:chExt cx="725" cy="139"/>
            </a:xfrm>
          </p:grpSpPr>
          <p:sp>
            <p:nvSpPr>
              <p:cNvPr id="634" name="AutoShape 922"/>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5" name="AutoShape 923"/>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19"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20" name="Group 925"/>
            <p:cNvGrpSpPr>
              <a:grpSpLocks/>
            </p:cNvGrpSpPr>
            <p:nvPr/>
          </p:nvGrpSpPr>
          <p:grpSpPr bwMode="auto">
            <a:xfrm>
              <a:off x="4739" y="1327"/>
              <a:ext cx="582" cy="139"/>
              <a:chOff x="614" y="2568"/>
              <a:chExt cx="725" cy="139"/>
            </a:xfrm>
          </p:grpSpPr>
          <p:sp>
            <p:nvSpPr>
              <p:cNvPr id="632" name="AutoShape 926"/>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3" name="AutoShape 927"/>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21" name="Rectangle 928"/>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2"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3"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4" name="Oval 931"/>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5"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26" name="AutoShape 933"/>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7" name="AutoShape 934"/>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8" name="Oval 935"/>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29" name="Oval 936"/>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30" name="Oval 937"/>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31" name="Rectangle 938"/>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640" name="Group 939"/>
          <p:cNvGrpSpPr>
            <a:grpSpLocks/>
          </p:cNvGrpSpPr>
          <p:nvPr/>
        </p:nvGrpSpPr>
        <p:grpSpPr bwMode="auto">
          <a:xfrm>
            <a:off x="10566401" y="5303838"/>
            <a:ext cx="302684" cy="481012"/>
            <a:chOff x="4140" y="429"/>
            <a:chExt cx="1425" cy="2396"/>
          </a:xfrm>
        </p:grpSpPr>
        <p:sp>
          <p:nvSpPr>
            <p:cNvPr id="641" name="Freeform 94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2" name="Rectangle 941"/>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43" name="Freeform 94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4" name="Freeform 94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45" name="Rectangle 944"/>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46" name="Group 945"/>
            <p:cNvGrpSpPr>
              <a:grpSpLocks/>
            </p:cNvGrpSpPr>
            <p:nvPr/>
          </p:nvGrpSpPr>
          <p:grpSpPr bwMode="auto">
            <a:xfrm>
              <a:off x="4749" y="668"/>
              <a:ext cx="581" cy="145"/>
              <a:chOff x="614" y="2568"/>
              <a:chExt cx="725" cy="139"/>
            </a:xfrm>
          </p:grpSpPr>
          <p:sp>
            <p:nvSpPr>
              <p:cNvPr id="671" name="AutoShape 946"/>
              <p:cNvSpPr>
                <a:spLocks noChangeArrowheads="1"/>
              </p:cNvSpPr>
              <p:nvPr/>
            </p:nvSpPr>
            <p:spPr bwMode="auto">
              <a:xfrm>
                <a:off x="613" y="2566"/>
                <a:ext cx="721" cy="14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2" name="AutoShape 947"/>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47" name="Rectangle 948"/>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48" name="Group 949"/>
            <p:cNvGrpSpPr>
              <a:grpSpLocks/>
            </p:cNvGrpSpPr>
            <p:nvPr/>
          </p:nvGrpSpPr>
          <p:grpSpPr bwMode="auto">
            <a:xfrm>
              <a:off x="4747" y="994"/>
              <a:ext cx="581" cy="134"/>
              <a:chOff x="614" y="2568"/>
              <a:chExt cx="725" cy="139"/>
            </a:xfrm>
          </p:grpSpPr>
          <p:sp>
            <p:nvSpPr>
              <p:cNvPr id="669" name="AutoShape 950"/>
              <p:cNvSpPr>
                <a:spLocks noChangeArrowheads="1"/>
              </p:cNvSpPr>
              <p:nvPr/>
            </p:nvSpPr>
            <p:spPr bwMode="auto">
              <a:xfrm>
                <a:off x="615" y="2564"/>
                <a:ext cx="721"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70" name="AutoShape 951"/>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49" name="Rectangle 952"/>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0" name="Rectangle 953"/>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nvGrpSpPr>
            <p:cNvPr id="651" name="Group 954"/>
            <p:cNvGrpSpPr>
              <a:grpSpLocks/>
            </p:cNvGrpSpPr>
            <p:nvPr/>
          </p:nvGrpSpPr>
          <p:grpSpPr bwMode="auto">
            <a:xfrm>
              <a:off x="4735" y="1627"/>
              <a:ext cx="582" cy="151"/>
              <a:chOff x="614" y="2568"/>
              <a:chExt cx="725" cy="139"/>
            </a:xfrm>
          </p:grpSpPr>
          <p:sp>
            <p:nvSpPr>
              <p:cNvPr id="667" name="AutoShape 955"/>
              <p:cNvSpPr>
                <a:spLocks noChangeArrowheads="1"/>
              </p:cNvSpPr>
              <p:nvPr/>
            </p:nvSpPr>
            <p:spPr bwMode="auto">
              <a:xfrm>
                <a:off x="618" y="2586"/>
                <a:ext cx="720" cy="12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8" name="AutoShape 956"/>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52" name="Freeform 95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53" name="Group 958"/>
            <p:cNvGrpSpPr>
              <a:grpSpLocks/>
            </p:cNvGrpSpPr>
            <p:nvPr/>
          </p:nvGrpSpPr>
          <p:grpSpPr bwMode="auto">
            <a:xfrm>
              <a:off x="4739" y="1327"/>
              <a:ext cx="582" cy="139"/>
              <a:chOff x="614" y="2568"/>
              <a:chExt cx="725" cy="139"/>
            </a:xfrm>
          </p:grpSpPr>
          <p:sp>
            <p:nvSpPr>
              <p:cNvPr id="665" name="AutoShape 959"/>
              <p:cNvSpPr>
                <a:spLocks noChangeArrowheads="1"/>
              </p:cNvSpPr>
              <p:nvPr/>
            </p:nvSpPr>
            <p:spPr bwMode="auto">
              <a:xfrm>
                <a:off x="613" y="2571"/>
                <a:ext cx="732" cy="134"/>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6" name="AutoShape 960"/>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654" name="Rectangle 961"/>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5" name="Freeform 96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6" name="Freeform 96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7" name="Oval 964"/>
            <p:cNvSpPr>
              <a:spLocks noChangeArrowheads="1"/>
            </p:cNvSpPr>
            <p:nvPr/>
          </p:nvSpPr>
          <p:spPr bwMode="auto">
            <a:xfrm>
              <a:off x="5515" y="2611"/>
              <a:ext cx="50" cy="95"/>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58" name="Freeform 96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59" name="AutoShape 966"/>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0" name="AutoShape 967"/>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1" name="Oval 968"/>
            <p:cNvSpPr>
              <a:spLocks noChangeArrowheads="1"/>
            </p:cNvSpPr>
            <p:nvPr/>
          </p:nvSpPr>
          <p:spPr bwMode="auto">
            <a:xfrm>
              <a:off x="4309"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2" name="Oval 969"/>
            <p:cNvSpPr>
              <a:spLocks noChangeArrowheads="1"/>
            </p:cNvSpPr>
            <p:nvPr/>
          </p:nvSpPr>
          <p:spPr bwMode="auto">
            <a:xfrm>
              <a:off x="4489" y="2382"/>
              <a:ext cx="159" cy="142"/>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63" name="Oval 970"/>
            <p:cNvSpPr>
              <a:spLocks noChangeArrowheads="1"/>
            </p:cNvSpPr>
            <p:nvPr/>
          </p:nvSpPr>
          <p:spPr bwMode="auto">
            <a:xfrm>
              <a:off x="4658" y="2382"/>
              <a:ext cx="159" cy="142"/>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664" name="Rectangle 971"/>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673" name="Group 972"/>
          <p:cNvGrpSpPr>
            <a:grpSpLocks/>
          </p:cNvGrpSpPr>
          <p:nvPr/>
        </p:nvGrpSpPr>
        <p:grpSpPr bwMode="auto">
          <a:xfrm>
            <a:off x="7069667" y="2043114"/>
            <a:ext cx="713317" cy="407987"/>
            <a:chOff x="877" y="1008"/>
            <a:chExt cx="2747" cy="2591"/>
          </a:xfrm>
        </p:grpSpPr>
        <p:pic>
          <p:nvPicPr>
            <p:cNvPr id="674" name="Picture 973"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 name="Picture 974"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 name="Freeform 975"/>
            <p:cNvSpPr>
              <a:spLocks/>
            </p:cNvSpPr>
            <p:nvPr/>
          </p:nvSpPr>
          <p:spPr bwMode="auto">
            <a:xfrm>
              <a:off x="1753" y="1603"/>
              <a:ext cx="1807" cy="1322"/>
            </a:xfrm>
            <a:custGeom>
              <a:avLst/>
              <a:gdLst>
                <a:gd name="T0" fmla="*/ 27 w 2982"/>
                <a:gd name="T1" fmla="*/ 0 h 2442"/>
                <a:gd name="T2" fmla="*/ 0 w 2982"/>
                <a:gd name="T3" fmla="*/ 44 h 2442"/>
                <a:gd name="T4" fmla="*/ 119 w 2982"/>
                <a:gd name="T5" fmla="*/ 62 h 2442"/>
                <a:gd name="T6" fmla="*/ 148 w 2982"/>
                <a:gd name="T7" fmla="*/ 8 h 2442"/>
                <a:gd name="T8" fmla="*/ 2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77" name="Picture 976"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8" name="Freeform 977"/>
            <p:cNvSpPr>
              <a:spLocks/>
            </p:cNvSpPr>
            <p:nvPr/>
          </p:nvSpPr>
          <p:spPr bwMode="auto">
            <a:xfrm>
              <a:off x="2082" y="1564"/>
              <a:ext cx="1531" cy="246"/>
            </a:xfrm>
            <a:custGeom>
              <a:avLst/>
              <a:gdLst>
                <a:gd name="T0" fmla="*/ 1 w 2528"/>
                <a:gd name="T1" fmla="*/ 0 h 455"/>
                <a:gd name="T2" fmla="*/ 125 w 2528"/>
                <a:gd name="T3" fmla="*/ 9 h 455"/>
                <a:gd name="T4" fmla="*/ 122 w 2528"/>
                <a:gd name="T5" fmla="*/ 11 h 455"/>
                <a:gd name="T6" fmla="*/ 0 w 2528"/>
                <a:gd name="T7" fmla="*/ 2 h 455"/>
                <a:gd name="T8" fmla="*/ 1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79" name="Freeform 978"/>
            <p:cNvSpPr>
              <a:spLocks/>
            </p:cNvSpPr>
            <p:nvPr/>
          </p:nvSpPr>
          <p:spPr bwMode="auto">
            <a:xfrm>
              <a:off x="1737" y="1562"/>
              <a:ext cx="425" cy="1024"/>
            </a:xfrm>
            <a:custGeom>
              <a:avLst/>
              <a:gdLst>
                <a:gd name="T0" fmla="*/ 28 w 702"/>
                <a:gd name="T1" fmla="*/ 0 h 1893"/>
                <a:gd name="T2" fmla="*/ 0 w 702"/>
                <a:gd name="T3" fmla="*/ 47 h 1893"/>
                <a:gd name="T4" fmla="*/ 5 w 702"/>
                <a:gd name="T5" fmla="*/ 48 h 1893"/>
                <a:gd name="T6" fmla="*/ 35 w 702"/>
                <a:gd name="T7" fmla="*/ 1 h 1893"/>
                <a:gd name="T8" fmla="*/ 28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0" name="Freeform 979"/>
            <p:cNvSpPr>
              <a:spLocks/>
            </p:cNvSpPr>
            <p:nvPr/>
          </p:nvSpPr>
          <p:spPr bwMode="auto">
            <a:xfrm>
              <a:off x="3144" y="1745"/>
              <a:ext cx="458" cy="1182"/>
            </a:xfrm>
            <a:custGeom>
              <a:avLst/>
              <a:gdLst>
                <a:gd name="T0" fmla="*/ 38 w 756"/>
                <a:gd name="T1" fmla="*/ 0 h 2184"/>
                <a:gd name="T2" fmla="*/ 7 w 756"/>
                <a:gd name="T3" fmla="*/ 55 h 2184"/>
                <a:gd name="T4" fmla="*/ 0 w 756"/>
                <a:gd name="T5" fmla="*/ 54 h 2184"/>
                <a:gd name="T6" fmla="*/ 30 w 756"/>
                <a:gd name="T7" fmla="*/ 2 h 2184"/>
                <a:gd name="T8" fmla="*/ 38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1" name="Freeform 980"/>
            <p:cNvSpPr>
              <a:spLocks/>
            </p:cNvSpPr>
            <p:nvPr/>
          </p:nvSpPr>
          <p:spPr bwMode="auto">
            <a:xfrm>
              <a:off x="1732" y="2534"/>
              <a:ext cx="1680" cy="399"/>
            </a:xfrm>
            <a:custGeom>
              <a:avLst/>
              <a:gdLst>
                <a:gd name="T0" fmla="*/ 1 w 2773"/>
                <a:gd name="T1" fmla="*/ 0 h 738"/>
                <a:gd name="T2" fmla="*/ 0 w 2773"/>
                <a:gd name="T3" fmla="*/ 3 h 738"/>
                <a:gd name="T4" fmla="*/ 121 w 2773"/>
                <a:gd name="T5" fmla="*/ 18 h 738"/>
                <a:gd name="T6" fmla="*/ 118 w 2773"/>
                <a:gd name="T7" fmla="*/ 15 h 738"/>
                <a:gd name="T8" fmla="*/ 1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2" name="Freeform 981"/>
            <p:cNvSpPr>
              <a:spLocks/>
            </p:cNvSpPr>
            <p:nvPr/>
          </p:nvSpPr>
          <p:spPr bwMode="auto">
            <a:xfrm>
              <a:off x="3195" y="1755"/>
              <a:ext cx="429" cy="1187"/>
            </a:xfrm>
            <a:custGeom>
              <a:avLst/>
              <a:gdLst>
                <a:gd name="T0" fmla="*/ 58 w 637"/>
                <a:gd name="T1" fmla="*/ 0 h 1659"/>
                <a:gd name="T2" fmla="*/ 59 w 637"/>
                <a:gd name="T3" fmla="*/ 0 h 1659"/>
                <a:gd name="T4" fmla="*/ 6 w 637"/>
                <a:gd name="T5" fmla="*/ 223 h 1659"/>
                <a:gd name="T6" fmla="*/ 0 w 637"/>
                <a:gd name="T7" fmla="*/ 220 h 1659"/>
                <a:gd name="T8" fmla="*/ 58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3" name="Freeform 982"/>
            <p:cNvSpPr>
              <a:spLocks/>
            </p:cNvSpPr>
            <p:nvPr/>
          </p:nvSpPr>
          <p:spPr bwMode="auto">
            <a:xfrm>
              <a:off x="1734" y="2587"/>
              <a:ext cx="1494" cy="394"/>
            </a:xfrm>
            <a:custGeom>
              <a:avLst/>
              <a:gdLst>
                <a:gd name="T0" fmla="*/ 0 w 2216"/>
                <a:gd name="T1" fmla="*/ 0 h 550"/>
                <a:gd name="T2" fmla="*/ 1 w 2216"/>
                <a:gd name="T3" fmla="*/ 8 h 550"/>
                <a:gd name="T4" fmla="*/ 203 w 2216"/>
                <a:gd name="T5" fmla="*/ 75 h 550"/>
                <a:gd name="T6" fmla="*/ 208 w 2216"/>
                <a:gd name="T7" fmla="*/ 6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nvGrpSpPr>
            <p:cNvPr id="684" name="Group 983"/>
            <p:cNvGrpSpPr>
              <a:grpSpLocks/>
            </p:cNvGrpSpPr>
            <p:nvPr/>
          </p:nvGrpSpPr>
          <p:grpSpPr bwMode="auto">
            <a:xfrm>
              <a:off x="1709" y="3008"/>
              <a:ext cx="507" cy="234"/>
              <a:chOff x="1740" y="2642"/>
              <a:chExt cx="752" cy="327"/>
            </a:xfrm>
          </p:grpSpPr>
          <p:sp>
            <p:nvSpPr>
              <p:cNvPr id="691" name="Freeform 98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2" name="Freeform 98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3" name="Freeform 98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4" name="Freeform 98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5" name="Freeform 98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6" name="Freeform 98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685" name="Freeform 990"/>
            <p:cNvSpPr>
              <a:spLocks/>
            </p:cNvSpPr>
            <p:nvPr/>
          </p:nvSpPr>
          <p:spPr bwMode="auto">
            <a:xfrm>
              <a:off x="2577" y="3043"/>
              <a:ext cx="614" cy="514"/>
            </a:xfrm>
            <a:custGeom>
              <a:avLst/>
              <a:gdLst>
                <a:gd name="T0" fmla="*/ 1 w 990"/>
                <a:gd name="T1" fmla="*/ 55 h 792"/>
                <a:gd name="T2" fmla="*/ 56 w 990"/>
                <a:gd name="T3" fmla="*/ 0 h 792"/>
                <a:gd name="T4" fmla="*/ 56 w 990"/>
                <a:gd name="T5" fmla="*/ 4 h 792"/>
                <a:gd name="T6" fmla="*/ 0 w 990"/>
                <a:gd name="T7" fmla="*/ 60 h 792"/>
                <a:gd name="T8" fmla="*/ 1 w 990"/>
                <a:gd name="T9" fmla="*/ 55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6" name="Freeform 991"/>
            <p:cNvSpPr>
              <a:spLocks/>
            </p:cNvSpPr>
            <p:nvPr/>
          </p:nvSpPr>
          <p:spPr bwMode="auto">
            <a:xfrm>
              <a:off x="1010" y="3084"/>
              <a:ext cx="1571" cy="469"/>
            </a:xfrm>
            <a:custGeom>
              <a:avLst/>
              <a:gdLst>
                <a:gd name="T0" fmla="*/ 1 w 2532"/>
                <a:gd name="T1" fmla="*/ 0 h 723"/>
                <a:gd name="T2" fmla="*/ 2 w 2532"/>
                <a:gd name="T3" fmla="*/ 0 h 723"/>
                <a:gd name="T4" fmla="*/ 145 w 2532"/>
                <a:gd name="T5" fmla="*/ 51 h 723"/>
                <a:gd name="T6" fmla="*/ 145 w 2532"/>
                <a:gd name="T7" fmla="*/ 54 h 723"/>
                <a:gd name="T8" fmla="*/ 0 w 2532"/>
                <a:gd name="T9" fmla="*/ 2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7" name="Freeform 992"/>
            <p:cNvSpPr>
              <a:spLocks/>
            </p:cNvSpPr>
            <p:nvPr/>
          </p:nvSpPr>
          <p:spPr bwMode="auto">
            <a:xfrm>
              <a:off x="1011" y="2998"/>
              <a:ext cx="17" cy="95"/>
            </a:xfrm>
            <a:custGeom>
              <a:avLst/>
              <a:gdLst>
                <a:gd name="T0" fmla="*/ 2 w 26"/>
                <a:gd name="T1" fmla="*/ 1 h 147"/>
                <a:gd name="T2" fmla="*/ 2 w 26"/>
                <a:gd name="T3" fmla="*/ 10 h 147"/>
                <a:gd name="T4" fmla="*/ 0 w 26"/>
                <a:gd name="T5" fmla="*/ 10 h 147"/>
                <a:gd name="T6" fmla="*/ 1 w 26"/>
                <a:gd name="T7" fmla="*/ 0 h 147"/>
                <a:gd name="T8" fmla="*/ 2 w 26"/>
                <a:gd name="T9" fmla="*/ 1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8" name="Freeform 993"/>
            <p:cNvSpPr>
              <a:spLocks/>
            </p:cNvSpPr>
            <p:nvPr/>
          </p:nvSpPr>
          <p:spPr bwMode="auto">
            <a:xfrm>
              <a:off x="1012" y="2611"/>
              <a:ext cx="730" cy="393"/>
            </a:xfrm>
            <a:custGeom>
              <a:avLst/>
              <a:gdLst>
                <a:gd name="T0" fmla="*/ 67 w 1176"/>
                <a:gd name="T1" fmla="*/ 0 h 606"/>
                <a:gd name="T2" fmla="*/ 0 w 1176"/>
                <a:gd name="T3" fmla="*/ 45 h 606"/>
                <a:gd name="T4" fmla="*/ 1 w 1176"/>
                <a:gd name="T5" fmla="*/ 45 h 606"/>
                <a:gd name="T6" fmla="*/ 67 w 1176"/>
                <a:gd name="T7" fmla="*/ 1 h 606"/>
                <a:gd name="T8" fmla="*/ 6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89" name="Freeform 994"/>
            <p:cNvSpPr>
              <a:spLocks/>
            </p:cNvSpPr>
            <p:nvPr/>
          </p:nvSpPr>
          <p:spPr bwMode="auto">
            <a:xfrm>
              <a:off x="1061" y="3018"/>
              <a:ext cx="1490" cy="451"/>
            </a:xfrm>
            <a:custGeom>
              <a:avLst/>
              <a:gdLst>
                <a:gd name="T0" fmla="*/ 1 w 2532"/>
                <a:gd name="T1" fmla="*/ 0 h 723"/>
                <a:gd name="T2" fmla="*/ 1 w 2532"/>
                <a:gd name="T3" fmla="*/ 0 h 723"/>
                <a:gd name="T4" fmla="*/ 105 w 2532"/>
                <a:gd name="T5" fmla="*/ 40 h 723"/>
                <a:gd name="T6" fmla="*/ 105 w 2532"/>
                <a:gd name="T7" fmla="*/ 4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690" name="Freeform 995"/>
            <p:cNvSpPr>
              <a:spLocks/>
            </p:cNvSpPr>
            <p:nvPr/>
          </p:nvSpPr>
          <p:spPr bwMode="auto">
            <a:xfrm flipV="1">
              <a:off x="2549" y="2986"/>
              <a:ext cx="608" cy="467"/>
            </a:xfrm>
            <a:custGeom>
              <a:avLst/>
              <a:gdLst>
                <a:gd name="T0" fmla="*/ 0 w 2532"/>
                <a:gd name="T1" fmla="*/ 0 h 723"/>
                <a:gd name="T2" fmla="*/ 0 w 2532"/>
                <a:gd name="T3" fmla="*/ 0 h 723"/>
                <a:gd name="T4" fmla="*/ 0 w 2532"/>
                <a:gd name="T5" fmla="*/ 49 h 723"/>
                <a:gd name="T6" fmla="*/ 0 w 2532"/>
                <a:gd name="T7" fmla="*/ 52 h 723"/>
                <a:gd name="T8" fmla="*/ 0 w 2532"/>
                <a:gd name="T9" fmla="*/ 2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697" name="Picture 996"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196918" y="57356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Freeform 997"/>
          <p:cNvSpPr>
            <a:spLocks/>
          </p:cNvSpPr>
          <p:nvPr/>
        </p:nvSpPr>
        <p:spPr bwMode="auto">
          <a:xfrm>
            <a:off x="9368367" y="55800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699" name="Picture 998"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89534" y="55848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0" name="Freeform 999"/>
          <p:cNvSpPr>
            <a:spLocks/>
          </p:cNvSpPr>
          <p:nvPr/>
        </p:nvSpPr>
        <p:spPr bwMode="auto">
          <a:xfrm>
            <a:off x="9444567" y="55737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1" name="Freeform 1000"/>
          <p:cNvSpPr>
            <a:spLocks/>
          </p:cNvSpPr>
          <p:nvPr/>
        </p:nvSpPr>
        <p:spPr bwMode="auto">
          <a:xfrm>
            <a:off x="9366251" y="55737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2" name="Freeform 1001"/>
          <p:cNvSpPr>
            <a:spLocks/>
          </p:cNvSpPr>
          <p:nvPr/>
        </p:nvSpPr>
        <p:spPr bwMode="auto">
          <a:xfrm>
            <a:off x="9690101" y="56022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3" name="Freeform 1002"/>
          <p:cNvSpPr>
            <a:spLocks/>
          </p:cNvSpPr>
          <p:nvPr/>
        </p:nvSpPr>
        <p:spPr bwMode="auto">
          <a:xfrm>
            <a:off x="9364134" y="57261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4" name="Freeform 1003"/>
          <p:cNvSpPr>
            <a:spLocks/>
          </p:cNvSpPr>
          <p:nvPr/>
        </p:nvSpPr>
        <p:spPr bwMode="auto">
          <a:xfrm>
            <a:off x="9700684" y="56038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05" name="Freeform 1004"/>
          <p:cNvSpPr>
            <a:spLocks/>
          </p:cNvSpPr>
          <p:nvPr/>
        </p:nvSpPr>
        <p:spPr bwMode="auto">
          <a:xfrm>
            <a:off x="9364134" y="57356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06" name="Group 1005"/>
          <p:cNvGrpSpPr>
            <a:grpSpLocks/>
          </p:cNvGrpSpPr>
          <p:nvPr/>
        </p:nvGrpSpPr>
        <p:grpSpPr bwMode="auto">
          <a:xfrm>
            <a:off x="9359901" y="5800725"/>
            <a:ext cx="116417" cy="38100"/>
            <a:chOff x="1740" y="2642"/>
            <a:chExt cx="752" cy="327"/>
          </a:xfrm>
        </p:grpSpPr>
        <p:sp>
          <p:nvSpPr>
            <p:cNvPr id="707" name="Freeform 100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8" name="Freeform 100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09" name="Freeform 100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0" name="Freeform 100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1" name="Freeform 101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12" name="Freeform 101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13" name="Freeform 1012"/>
          <p:cNvSpPr>
            <a:spLocks/>
          </p:cNvSpPr>
          <p:nvPr/>
        </p:nvSpPr>
        <p:spPr bwMode="auto">
          <a:xfrm>
            <a:off x="9558868" y="58070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4" name="Freeform 1013"/>
          <p:cNvSpPr>
            <a:spLocks/>
          </p:cNvSpPr>
          <p:nvPr/>
        </p:nvSpPr>
        <p:spPr bwMode="auto">
          <a:xfrm>
            <a:off x="9196918" y="58134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5" name="Freeform 1014"/>
          <p:cNvSpPr>
            <a:spLocks/>
          </p:cNvSpPr>
          <p:nvPr/>
        </p:nvSpPr>
        <p:spPr bwMode="auto">
          <a:xfrm>
            <a:off x="9199034" y="57991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6" name="Freeform 1015"/>
          <p:cNvSpPr>
            <a:spLocks/>
          </p:cNvSpPr>
          <p:nvPr/>
        </p:nvSpPr>
        <p:spPr bwMode="auto">
          <a:xfrm>
            <a:off x="9199034" y="57388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7" name="Freeform 1016"/>
          <p:cNvSpPr>
            <a:spLocks/>
          </p:cNvSpPr>
          <p:nvPr/>
        </p:nvSpPr>
        <p:spPr bwMode="auto">
          <a:xfrm>
            <a:off x="9209618" y="58023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18" name="Freeform 1017"/>
          <p:cNvSpPr>
            <a:spLocks/>
          </p:cNvSpPr>
          <p:nvPr/>
        </p:nvSpPr>
        <p:spPr bwMode="auto">
          <a:xfrm flipV="1">
            <a:off x="9552518" y="57975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pic>
        <p:nvPicPr>
          <p:cNvPr id="719"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7442200" y="3290888"/>
            <a:ext cx="48471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 name="Freeform 1019"/>
          <p:cNvSpPr>
            <a:spLocks/>
          </p:cNvSpPr>
          <p:nvPr/>
        </p:nvSpPr>
        <p:spPr bwMode="auto">
          <a:xfrm>
            <a:off x="7603066" y="3135313"/>
            <a:ext cx="389467"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721" name="Picture 1020"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2117" y="3140075"/>
            <a:ext cx="355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 name="Freeform 1021"/>
          <p:cNvSpPr>
            <a:spLocks/>
          </p:cNvSpPr>
          <p:nvPr/>
        </p:nvSpPr>
        <p:spPr bwMode="auto">
          <a:xfrm>
            <a:off x="7675033" y="3128964"/>
            <a:ext cx="33020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3" name="Freeform 1022"/>
          <p:cNvSpPr>
            <a:spLocks/>
          </p:cNvSpPr>
          <p:nvPr/>
        </p:nvSpPr>
        <p:spPr bwMode="auto">
          <a:xfrm>
            <a:off x="7600951" y="3128964"/>
            <a:ext cx="91016"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4" name="Freeform 1023"/>
          <p:cNvSpPr>
            <a:spLocks/>
          </p:cNvSpPr>
          <p:nvPr/>
        </p:nvSpPr>
        <p:spPr bwMode="auto">
          <a:xfrm>
            <a:off x="7903634" y="3157539"/>
            <a:ext cx="99484"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25" name="Freeform 1024"/>
          <p:cNvSpPr>
            <a:spLocks/>
          </p:cNvSpPr>
          <p:nvPr/>
        </p:nvSpPr>
        <p:spPr bwMode="auto">
          <a:xfrm>
            <a:off x="7598834" y="3281363"/>
            <a:ext cx="3619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26" name="Freeform 1025"/>
          <p:cNvSpPr>
            <a:spLocks/>
          </p:cNvSpPr>
          <p:nvPr/>
        </p:nvSpPr>
        <p:spPr bwMode="auto">
          <a:xfrm>
            <a:off x="7914218" y="3159126"/>
            <a:ext cx="9313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27" name="Freeform 1026"/>
          <p:cNvSpPr>
            <a:spLocks/>
          </p:cNvSpPr>
          <p:nvPr/>
        </p:nvSpPr>
        <p:spPr bwMode="auto">
          <a:xfrm>
            <a:off x="7598833" y="3290888"/>
            <a:ext cx="323851"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28" name="Group 1027"/>
          <p:cNvGrpSpPr>
            <a:grpSpLocks/>
          </p:cNvGrpSpPr>
          <p:nvPr/>
        </p:nvGrpSpPr>
        <p:grpSpPr bwMode="auto">
          <a:xfrm>
            <a:off x="7594601" y="3355975"/>
            <a:ext cx="107951" cy="38100"/>
            <a:chOff x="1740" y="2642"/>
            <a:chExt cx="752" cy="327"/>
          </a:xfrm>
        </p:grpSpPr>
        <p:sp>
          <p:nvSpPr>
            <p:cNvPr id="72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3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35" name="Freeform 1034"/>
          <p:cNvSpPr>
            <a:spLocks/>
          </p:cNvSpPr>
          <p:nvPr/>
        </p:nvSpPr>
        <p:spPr bwMode="auto">
          <a:xfrm>
            <a:off x="7780867" y="3362326"/>
            <a:ext cx="133351"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6" name="Freeform 1035"/>
          <p:cNvSpPr>
            <a:spLocks/>
          </p:cNvSpPr>
          <p:nvPr/>
        </p:nvSpPr>
        <p:spPr bwMode="auto">
          <a:xfrm>
            <a:off x="7444317" y="3368676"/>
            <a:ext cx="338667"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7" name="Freeform 1036"/>
          <p:cNvSpPr>
            <a:spLocks/>
          </p:cNvSpPr>
          <p:nvPr/>
        </p:nvSpPr>
        <p:spPr bwMode="auto">
          <a:xfrm>
            <a:off x="7444318" y="3354389"/>
            <a:ext cx="2116"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8" name="Freeform 1037"/>
          <p:cNvSpPr>
            <a:spLocks/>
          </p:cNvSpPr>
          <p:nvPr/>
        </p:nvSpPr>
        <p:spPr bwMode="auto">
          <a:xfrm>
            <a:off x="7444318" y="3294063"/>
            <a:ext cx="15663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39" name="Freeform 1038"/>
          <p:cNvSpPr>
            <a:spLocks/>
          </p:cNvSpPr>
          <p:nvPr/>
        </p:nvSpPr>
        <p:spPr bwMode="auto">
          <a:xfrm>
            <a:off x="7454900" y="3357564"/>
            <a:ext cx="321733"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0" name="Freeform 1039"/>
          <p:cNvSpPr>
            <a:spLocks/>
          </p:cNvSpPr>
          <p:nvPr/>
        </p:nvSpPr>
        <p:spPr bwMode="auto">
          <a:xfrm flipV="1">
            <a:off x="7774518" y="3352801"/>
            <a:ext cx="131233"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41" name="Group 1040"/>
          <p:cNvGrpSpPr>
            <a:grpSpLocks/>
          </p:cNvGrpSpPr>
          <p:nvPr/>
        </p:nvGrpSpPr>
        <p:grpSpPr bwMode="auto">
          <a:xfrm flipH="1">
            <a:off x="7920567" y="3222626"/>
            <a:ext cx="552451" cy="373063"/>
            <a:chOff x="2839" y="3501"/>
            <a:chExt cx="755" cy="803"/>
          </a:xfrm>
        </p:grpSpPr>
        <p:pic>
          <p:nvPicPr>
            <p:cNvPr id="742" name="Picture 104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3" name="Freeform 104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pic>
        <p:nvPicPr>
          <p:cNvPr id="744" name="Picture 1043"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772651" y="5672138"/>
            <a:ext cx="5185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5" name="Freeform 1044"/>
          <p:cNvSpPr>
            <a:spLocks/>
          </p:cNvSpPr>
          <p:nvPr/>
        </p:nvSpPr>
        <p:spPr bwMode="auto">
          <a:xfrm>
            <a:off x="9944100" y="5516563"/>
            <a:ext cx="416984"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pic>
        <p:nvPicPr>
          <p:cNvPr id="746" name="Picture 1045"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65267" y="5521325"/>
            <a:ext cx="378884"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 name="Freeform 1046"/>
          <p:cNvSpPr>
            <a:spLocks/>
          </p:cNvSpPr>
          <p:nvPr/>
        </p:nvSpPr>
        <p:spPr bwMode="auto">
          <a:xfrm>
            <a:off x="10020301" y="5510214"/>
            <a:ext cx="353484"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8" name="Freeform 1047"/>
          <p:cNvSpPr>
            <a:spLocks/>
          </p:cNvSpPr>
          <p:nvPr/>
        </p:nvSpPr>
        <p:spPr bwMode="auto">
          <a:xfrm>
            <a:off x="9941985" y="5510214"/>
            <a:ext cx="97367"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49" name="Freeform 1048"/>
          <p:cNvSpPr>
            <a:spLocks/>
          </p:cNvSpPr>
          <p:nvPr/>
        </p:nvSpPr>
        <p:spPr bwMode="auto">
          <a:xfrm>
            <a:off x="10265834" y="5538789"/>
            <a:ext cx="10583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0" name="Freeform 1049"/>
          <p:cNvSpPr>
            <a:spLocks/>
          </p:cNvSpPr>
          <p:nvPr/>
        </p:nvSpPr>
        <p:spPr bwMode="auto">
          <a:xfrm>
            <a:off x="9939867" y="5662613"/>
            <a:ext cx="387351"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1" name="Freeform 1050"/>
          <p:cNvSpPr>
            <a:spLocks/>
          </p:cNvSpPr>
          <p:nvPr/>
        </p:nvSpPr>
        <p:spPr bwMode="auto">
          <a:xfrm>
            <a:off x="10276417" y="5540376"/>
            <a:ext cx="99483"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52" name="Freeform 1051"/>
          <p:cNvSpPr>
            <a:spLocks/>
          </p:cNvSpPr>
          <p:nvPr/>
        </p:nvSpPr>
        <p:spPr bwMode="auto">
          <a:xfrm>
            <a:off x="9939868" y="5672138"/>
            <a:ext cx="345017"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53" name="Group 1052"/>
          <p:cNvGrpSpPr>
            <a:grpSpLocks/>
          </p:cNvGrpSpPr>
          <p:nvPr/>
        </p:nvGrpSpPr>
        <p:grpSpPr bwMode="auto">
          <a:xfrm>
            <a:off x="9935634" y="5737225"/>
            <a:ext cx="116417" cy="38100"/>
            <a:chOff x="1740" y="2642"/>
            <a:chExt cx="752" cy="327"/>
          </a:xfrm>
        </p:grpSpPr>
        <p:sp>
          <p:nvSpPr>
            <p:cNvPr id="754" name="Freeform 105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5" name="Freeform 105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6" name="Freeform 105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7" name="Freeform 105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8" name="Freeform 105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59" name="Freeform 105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60" name="Freeform 1059"/>
          <p:cNvSpPr>
            <a:spLocks/>
          </p:cNvSpPr>
          <p:nvPr/>
        </p:nvSpPr>
        <p:spPr bwMode="auto">
          <a:xfrm>
            <a:off x="10134601" y="5743576"/>
            <a:ext cx="141817"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1" name="Freeform 1060"/>
          <p:cNvSpPr>
            <a:spLocks/>
          </p:cNvSpPr>
          <p:nvPr/>
        </p:nvSpPr>
        <p:spPr bwMode="auto">
          <a:xfrm>
            <a:off x="9772651" y="5749926"/>
            <a:ext cx="361949"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2" name="Freeform 1061"/>
          <p:cNvSpPr>
            <a:spLocks/>
          </p:cNvSpPr>
          <p:nvPr/>
        </p:nvSpPr>
        <p:spPr bwMode="auto">
          <a:xfrm>
            <a:off x="9774767" y="5735639"/>
            <a:ext cx="211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3" name="Freeform 1062"/>
          <p:cNvSpPr>
            <a:spLocks/>
          </p:cNvSpPr>
          <p:nvPr/>
        </p:nvSpPr>
        <p:spPr bwMode="auto">
          <a:xfrm>
            <a:off x="9774768" y="5675313"/>
            <a:ext cx="167217"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4" name="Freeform 1063"/>
          <p:cNvSpPr>
            <a:spLocks/>
          </p:cNvSpPr>
          <p:nvPr/>
        </p:nvSpPr>
        <p:spPr bwMode="auto">
          <a:xfrm>
            <a:off x="9785351" y="5738814"/>
            <a:ext cx="3429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65" name="Freeform 1064"/>
          <p:cNvSpPr>
            <a:spLocks/>
          </p:cNvSpPr>
          <p:nvPr/>
        </p:nvSpPr>
        <p:spPr bwMode="auto">
          <a:xfrm flipV="1">
            <a:off x="10128251" y="5734051"/>
            <a:ext cx="139700"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nvGrpSpPr>
          <p:cNvPr id="766" name="Group 1065"/>
          <p:cNvGrpSpPr>
            <a:grpSpLocks/>
          </p:cNvGrpSpPr>
          <p:nvPr/>
        </p:nvGrpSpPr>
        <p:grpSpPr bwMode="auto">
          <a:xfrm>
            <a:off x="8468785" y="2493963"/>
            <a:ext cx="520700" cy="169862"/>
            <a:chOff x="4650" y="1129"/>
            <a:chExt cx="246" cy="95"/>
          </a:xfrm>
        </p:grpSpPr>
        <p:sp>
          <p:nvSpPr>
            <p:cNvPr id="76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6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6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70" name="Group 1069"/>
            <p:cNvGrpSpPr>
              <a:grpSpLocks/>
            </p:cNvGrpSpPr>
            <p:nvPr/>
          </p:nvGrpSpPr>
          <p:grpSpPr bwMode="auto">
            <a:xfrm>
              <a:off x="4699" y="1145"/>
              <a:ext cx="138" cy="29"/>
              <a:chOff x="2468" y="1332"/>
              <a:chExt cx="310" cy="60"/>
            </a:xfrm>
          </p:grpSpPr>
          <p:sp>
            <p:nvSpPr>
              <p:cNvPr id="773" name="Freeform 107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74" name="Freeform 107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71" name="Line 1072"/>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72" name="Line 1073"/>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775" name="Group 1074"/>
          <p:cNvGrpSpPr>
            <a:grpSpLocks/>
          </p:cNvGrpSpPr>
          <p:nvPr/>
        </p:nvGrpSpPr>
        <p:grpSpPr bwMode="auto">
          <a:xfrm>
            <a:off x="8068734" y="3641725"/>
            <a:ext cx="520700" cy="169863"/>
            <a:chOff x="4650" y="1129"/>
            <a:chExt cx="246" cy="95"/>
          </a:xfrm>
        </p:grpSpPr>
        <p:sp>
          <p:nvSpPr>
            <p:cNvPr id="77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7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7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79" name="Group 1078"/>
            <p:cNvGrpSpPr>
              <a:grpSpLocks/>
            </p:cNvGrpSpPr>
            <p:nvPr/>
          </p:nvGrpSpPr>
          <p:grpSpPr bwMode="auto">
            <a:xfrm>
              <a:off x="4699" y="1145"/>
              <a:ext cx="138" cy="29"/>
              <a:chOff x="2468" y="1332"/>
              <a:chExt cx="310" cy="60"/>
            </a:xfrm>
          </p:grpSpPr>
          <p:sp>
            <p:nvSpPr>
              <p:cNvPr id="782" name="Freeform 107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83" name="Freeform 108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80" name="Line 1081"/>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81" name="Line 1082"/>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784" name="Group 1083"/>
          <p:cNvGrpSpPr>
            <a:grpSpLocks/>
          </p:cNvGrpSpPr>
          <p:nvPr/>
        </p:nvGrpSpPr>
        <p:grpSpPr bwMode="auto">
          <a:xfrm>
            <a:off x="7372351" y="3016250"/>
            <a:ext cx="692149" cy="128588"/>
            <a:chOff x="2199" y="955"/>
            <a:chExt cx="2547" cy="506"/>
          </a:xfrm>
        </p:grpSpPr>
        <p:sp>
          <p:nvSpPr>
            <p:cNvPr id="785" name="Freeform 108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6" name="Freeform 108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7" name="Freeform 108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8" name="Freeform 108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89" name="Freeform 1088"/>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790" name="Freeform 108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grpSp>
      <p:grpSp>
        <p:nvGrpSpPr>
          <p:cNvPr id="791" name="Group 1090"/>
          <p:cNvGrpSpPr>
            <a:grpSpLocks/>
          </p:cNvGrpSpPr>
          <p:nvPr/>
        </p:nvGrpSpPr>
        <p:grpSpPr bwMode="auto">
          <a:xfrm>
            <a:off x="8331200" y="4852988"/>
            <a:ext cx="823384" cy="247650"/>
            <a:chOff x="2356" y="1300"/>
            <a:chExt cx="555" cy="194"/>
          </a:xfrm>
        </p:grpSpPr>
        <p:sp>
          <p:nvSpPr>
            <p:cNvPr id="792"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93"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794"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795" name="Group 1094"/>
            <p:cNvGrpSpPr>
              <a:grpSpLocks/>
            </p:cNvGrpSpPr>
            <p:nvPr/>
          </p:nvGrpSpPr>
          <p:grpSpPr bwMode="auto">
            <a:xfrm>
              <a:off x="2468" y="1332"/>
              <a:ext cx="310" cy="60"/>
              <a:chOff x="2468" y="1332"/>
              <a:chExt cx="310" cy="60"/>
            </a:xfrm>
          </p:grpSpPr>
          <p:sp>
            <p:nvSpPr>
              <p:cNvPr id="798" name="Freeform 10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799" name="Freeform 10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796" name="Line 1097"/>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797" name="Line 1098"/>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00" name="Group 1099"/>
          <p:cNvGrpSpPr>
            <a:grpSpLocks/>
          </p:cNvGrpSpPr>
          <p:nvPr/>
        </p:nvGrpSpPr>
        <p:grpSpPr bwMode="auto">
          <a:xfrm>
            <a:off x="9292167" y="4510088"/>
            <a:ext cx="823384" cy="247650"/>
            <a:chOff x="2356" y="1300"/>
            <a:chExt cx="555" cy="194"/>
          </a:xfrm>
        </p:grpSpPr>
        <p:sp>
          <p:nvSpPr>
            <p:cNvPr id="801"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02"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03"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04" name="Group 1103"/>
            <p:cNvGrpSpPr>
              <a:grpSpLocks/>
            </p:cNvGrpSpPr>
            <p:nvPr/>
          </p:nvGrpSpPr>
          <p:grpSpPr bwMode="auto">
            <a:xfrm>
              <a:off x="2468" y="1332"/>
              <a:ext cx="310" cy="60"/>
              <a:chOff x="2468" y="1332"/>
              <a:chExt cx="310" cy="60"/>
            </a:xfrm>
          </p:grpSpPr>
          <p:sp>
            <p:nvSpPr>
              <p:cNvPr id="807" name="Freeform 1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08" name="Freeform 1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05" name="Line 1106"/>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06" name="Line 1107"/>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09" name="Group 1108"/>
          <p:cNvGrpSpPr>
            <a:grpSpLocks/>
          </p:cNvGrpSpPr>
          <p:nvPr/>
        </p:nvGrpSpPr>
        <p:grpSpPr bwMode="auto">
          <a:xfrm>
            <a:off x="10113433" y="4811713"/>
            <a:ext cx="823384" cy="247650"/>
            <a:chOff x="2356" y="1300"/>
            <a:chExt cx="555" cy="194"/>
          </a:xfrm>
        </p:grpSpPr>
        <p:sp>
          <p:nvSpPr>
            <p:cNvPr id="810" name="Oval 407"/>
            <p:cNvSpPr>
              <a:spLocks noChangeArrowheads="1"/>
            </p:cNvSpPr>
            <p:nvPr/>
          </p:nvSpPr>
          <p:spPr bwMode="auto">
            <a:xfrm>
              <a:off x="2357" y="1385"/>
              <a:ext cx="551" cy="109"/>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11" name="Rectangle 410"/>
            <p:cNvSpPr>
              <a:spLocks noChangeArrowheads="1"/>
            </p:cNvSpPr>
            <p:nvPr/>
          </p:nvSpPr>
          <p:spPr bwMode="auto">
            <a:xfrm>
              <a:off x="2357" y="1374"/>
              <a:ext cx="554" cy="6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12" name="Oval 411"/>
            <p:cNvSpPr>
              <a:spLocks noChangeArrowheads="1"/>
            </p:cNvSpPr>
            <p:nvPr/>
          </p:nvSpPr>
          <p:spPr bwMode="auto">
            <a:xfrm>
              <a:off x="2356" y="1300"/>
              <a:ext cx="551" cy="127"/>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13" name="Group 1112"/>
            <p:cNvGrpSpPr>
              <a:grpSpLocks/>
            </p:cNvGrpSpPr>
            <p:nvPr/>
          </p:nvGrpSpPr>
          <p:grpSpPr bwMode="auto">
            <a:xfrm>
              <a:off x="2468" y="1332"/>
              <a:ext cx="310" cy="60"/>
              <a:chOff x="2468" y="1332"/>
              <a:chExt cx="310" cy="60"/>
            </a:xfrm>
          </p:grpSpPr>
          <p:sp>
            <p:nvSpPr>
              <p:cNvPr id="816"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17"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14" name="Line 1115"/>
            <p:cNvSpPr>
              <a:spLocks noChangeShapeType="1"/>
            </p:cNvSpPr>
            <p:nvPr/>
          </p:nvSpPr>
          <p:spPr bwMode="auto">
            <a:xfrm>
              <a:off x="2357" y="1361"/>
              <a:ext cx="0" cy="8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15" name="Line 1116"/>
            <p:cNvSpPr>
              <a:spLocks noChangeShapeType="1"/>
            </p:cNvSpPr>
            <p:nvPr/>
          </p:nvSpPr>
          <p:spPr bwMode="auto">
            <a:xfrm>
              <a:off x="2907" y="1363"/>
              <a:ext cx="0" cy="8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18" name="Freeform 1118"/>
          <p:cNvSpPr>
            <a:spLocks/>
          </p:cNvSpPr>
          <p:nvPr/>
        </p:nvSpPr>
        <p:spPr bwMode="auto">
          <a:xfrm>
            <a:off x="9338733" y="3527425"/>
            <a:ext cx="175260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i="1">
              <a:solidFill>
                <a:srgbClr val="000000"/>
              </a:solidFill>
              <a:latin typeface="Comic Sans MS" charset="0"/>
              <a:ea typeface="ＭＳ Ｐゴシック" charset="-128"/>
            </a:endParaRPr>
          </a:p>
        </p:txBody>
      </p:sp>
      <p:sp>
        <p:nvSpPr>
          <p:cNvPr id="819" name="Freeform 1119"/>
          <p:cNvSpPr>
            <a:spLocks/>
          </p:cNvSpPr>
          <p:nvPr/>
        </p:nvSpPr>
        <p:spPr bwMode="auto">
          <a:xfrm>
            <a:off x="9364134" y="2001839"/>
            <a:ext cx="2307167"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20" name="Line 1120"/>
          <p:cNvSpPr>
            <a:spLocks noChangeShapeType="1"/>
          </p:cNvSpPr>
          <p:nvPr/>
        </p:nvSpPr>
        <p:spPr bwMode="auto">
          <a:xfrm>
            <a:off x="9861551" y="3813175"/>
            <a:ext cx="218016" cy="1206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1" name="Line 1121"/>
          <p:cNvSpPr>
            <a:spLocks noChangeShapeType="1"/>
          </p:cNvSpPr>
          <p:nvPr/>
        </p:nvSpPr>
        <p:spPr bwMode="auto">
          <a:xfrm>
            <a:off x="9990667" y="3733800"/>
            <a:ext cx="37253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2" name="Line 1122"/>
          <p:cNvSpPr>
            <a:spLocks noChangeShapeType="1"/>
          </p:cNvSpPr>
          <p:nvPr/>
        </p:nvSpPr>
        <p:spPr bwMode="auto">
          <a:xfrm flipV="1">
            <a:off x="10306051" y="3819526"/>
            <a:ext cx="179916" cy="1047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3" name="Line 1123"/>
          <p:cNvSpPr>
            <a:spLocks noChangeShapeType="1"/>
          </p:cNvSpPr>
          <p:nvPr/>
        </p:nvSpPr>
        <p:spPr bwMode="auto">
          <a:xfrm flipV="1">
            <a:off x="10102851" y="2492376"/>
            <a:ext cx="165100" cy="87313"/>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4" name="Line 1124"/>
          <p:cNvSpPr>
            <a:spLocks noChangeShapeType="1"/>
          </p:cNvSpPr>
          <p:nvPr/>
        </p:nvSpPr>
        <p:spPr bwMode="auto">
          <a:xfrm flipV="1">
            <a:off x="10102851" y="2562226"/>
            <a:ext cx="351367" cy="288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5" name="Line 1125"/>
          <p:cNvSpPr>
            <a:spLocks noChangeShapeType="1"/>
          </p:cNvSpPr>
          <p:nvPr/>
        </p:nvSpPr>
        <p:spPr bwMode="auto">
          <a:xfrm>
            <a:off x="10589684" y="2560638"/>
            <a:ext cx="0" cy="196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6" name="Line 1126"/>
          <p:cNvSpPr>
            <a:spLocks noChangeShapeType="1"/>
          </p:cNvSpPr>
          <p:nvPr/>
        </p:nvSpPr>
        <p:spPr bwMode="auto">
          <a:xfrm>
            <a:off x="10119784" y="2867025"/>
            <a:ext cx="251883"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7" name="Line 1127"/>
          <p:cNvSpPr>
            <a:spLocks noChangeShapeType="1"/>
          </p:cNvSpPr>
          <p:nvPr/>
        </p:nvSpPr>
        <p:spPr bwMode="auto">
          <a:xfrm>
            <a:off x="10866967" y="2857500"/>
            <a:ext cx="23706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8" name="Line 1128"/>
          <p:cNvSpPr>
            <a:spLocks noChangeShapeType="1"/>
          </p:cNvSpPr>
          <p:nvPr/>
        </p:nvSpPr>
        <p:spPr bwMode="auto">
          <a:xfrm flipH="1">
            <a:off x="9728201" y="2933700"/>
            <a:ext cx="131233" cy="70485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29" name="Line 1129"/>
          <p:cNvSpPr>
            <a:spLocks noChangeShapeType="1"/>
          </p:cNvSpPr>
          <p:nvPr/>
        </p:nvSpPr>
        <p:spPr bwMode="auto">
          <a:xfrm flipH="1">
            <a:off x="10517718" y="2933701"/>
            <a:ext cx="148167" cy="7270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830" name="Group 1130"/>
          <p:cNvGrpSpPr>
            <a:grpSpLocks/>
          </p:cNvGrpSpPr>
          <p:nvPr/>
        </p:nvGrpSpPr>
        <p:grpSpPr bwMode="auto">
          <a:xfrm>
            <a:off x="10253134" y="2395538"/>
            <a:ext cx="520700" cy="169862"/>
            <a:chOff x="4650" y="1129"/>
            <a:chExt cx="246" cy="95"/>
          </a:xfrm>
        </p:grpSpPr>
        <p:sp>
          <p:nvSpPr>
            <p:cNvPr id="831"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32"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33"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34" name="Group 1134"/>
            <p:cNvGrpSpPr>
              <a:grpSpLocks/>
            </p:cNvGrpSpPr>
            <p:nvPr/>
          </p:nvGrpSpPr>
          <p:grpSpPr bwMode="auto">
            <a:xfrm>
              <a:off x="4699" y="1145"/>
              <a:ext cx="138" cy="29"/>
              <a:chOff x="2468" y="1332"/>
              <a:chExt cx="310" cy="60"/>
            </a:xfrm>
          </p:grpSpPr>
          <p:sp>
            <p:nvSpPr>
              <p:cNvPr id="83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3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35" name="Line 1137"/>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36" name="Line 1138"/>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39" name="Group 1139"/>
          <p:cNvGrpSpPr>
            <a:grpSpLocks/>
          </p:cNvGrpSpPr>
          <p:nvPr/>
        </p:nvGrpSpPr>
        <p:grpSpPr bwMode="auto">
          <a:xfrm>
            <a:off x="10350501" y="2757488"/>
            <a:ext cx="520700" cy="176212"/>
            <a:chOff x="4650" y="1129"/>
            <a:chExt cx="246" cy="95"/>
          </a:xfrm>
        </p:grpSpPr>
        <p:sp>
          <p:nvSpPr>
            <p:cNvPr id="840"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41"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42"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43" name="Group 1143"/>
            <p:cNvGrpSpPr>
              <a:grpSpLocks/>
            </p:cNvGrpSpPr>
            <p:nvPr/>
          </p:nvGrpSpPr>
          <p:grpSpPr bwMode="auto">
            <a:xfrm>
              <a:off x="4699" y="1145"/>
              <a:ext cx="138" cy="29"/>
              <a:chOff x="2468" y="1332"/>
              <a:chExt cx="310" cy="60"/>
            </a:xfrm>
          </p:grpSpPr>
          <p:sp>
            <p:nvSpPr>
              <p:cNvPr id="84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4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44" name="Line 1146"/>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45" name="Line 1147"/>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48" name="Group 1148"/>
          <p:cNvGrpSpPr>
            <a:grpSpLocks/>
          </p:cNvGrpSpPr>
          <p:nvPr/>
        </p:nvGrpSpPr>
        <p:grpSpPr bwMode="auto">
          <a:xfrm>
            <a:off x="9605434" y="2493963"/>
            <a:ext cx="520700" cy="169862"/>
            <a:chOff x="4650" y="1129"/>
            <a:chExt cx="246" cy="95"/>
          </a:xfrm>
        </p:grpSpPr>
        <p:sp>
          <p:nvSpPr>
            <p:cNvPr id="849"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0"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1"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52" name="Group 1152"/>
            <p:cNvGrpSpPr>
              <a:grpSpLocks/>
            </p:cNvGrpSpPr>
            <p:nvPr/>
          </p:nvGrpSpPr>
          <p:grpSpPr bwMode="auto">
            <a:xfrm>
              <a:off x="4699" y="1145"/>
              <a:ext cx="138" cy="29"/>
              <a:chOff x="2468" y="1332"/>
              <a:chExt cx="310" cy="60"/>
            </a:xfrm>
          </p:grpSpPr>
          <p:sp>
            <p:nvSpPr>
              <p:cNvPr id="855" name="Freeform 11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56" name="Freeform 11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53" name="Line 1155"/>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54" name="Line 1156"/>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57" name="Group 1157"/>
          <p:cNvGrpSpPr>
            <a:grpSpLocks/>
          </p:cNvGrpSpPr>
          <p:nvPr/>
        </p:nvGrpSpPr>
        <p:grpSpPr bwMode="auto">
          <a:xfrm>
            <a:off x="9620251" y="2757488"/>
            <a:ext cx="520700" cy="169862"/>
            <a:chOff x="4650" y="1129"/>
            <a:chExt cx="246" cy="95"/>
          </a:xfrm>
        </p:grpSpPr>
        <p:sp>
          <p:nvSpPr>
            <p:cNvPr id="85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5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6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61" name="Group 1161"/>
            <p:cNvGrpSpPr>
              <a:grpSpLocks/>
            </p:cNvGrpSpPr>
            <p:nvPr/>
          </p:nvGrpSpPr>
          <p:grpSpPr bwMode="auto">
            <a:xfrm>
              <a:off x="4699" y="1145"/>
              <a:ext cx="138" cy="29"/>
              <a:chOff x="2468" y="1332"/>
              <a:chExt cx="310" cy="60"/>
            </a:xfrm>
          </p:grpSpPr>
          <p:sp>
            <p:nvSpPr>
              <p:cNvPr id="864" name="Freeform 11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65" name="Freeform 11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62" name="Line 1164"/>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63" name="Line 1165"/>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66" name="Line 1166"/>
          <p:cNvSpPr>
            <a:spLocks noChangeShapeType="1"/>
          </p:cNvSpPr>
          <p:nvPr/>
        </p:nvSpPr>
        <p:spPr bwMode="auto">
          <a:xfrm>
            <a:off x="11144251" y="2855913"/>
            <a:ext cx="237067" cy="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grpSp>
        <p:nvGrpSpPr>
          <p:cNvPr id="867" name="Group 1167"/>
          <p:cNvGrpSpPr>
            <a:grpSpLocks/>
          </p:cNvGrpSpPr>
          <p:nvPr/>
        </p:nvGrpSpPr>
        <p:grpSpPr bwMode="auto">
          <a:xfrm>
            <a:off x="9867901" y="3911600"/>
            <a:ext cx="647700" cy="203200"/>
            <a:chOff x="4650" y="1129"/>
            <a:chExt cx="246" cy="95"/>
          </a:xfrm>
        </p:grpSpPr>
        <p:sp>
          <p:nvSpPr>
            <p:cNvPr id="868"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69"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0"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71" name="Group 1171"/>
            <p:cNvGrpSpPr>
              <a:grpSpLocks/>
            </p:cNvGrpSpPr>
            <p:nvPr/>
          </p:nvGrpSpPr>
          <p:grpSpPr bwMode="auto">
            <a:xfrm>
              <a:off x="4699" y="1145"/>
              <a:ext cx="138" cy="29"/>
              <a:chOff x="2468" y="1332"/>
              <a:chExt cx="310" cy="60"/>
            </a:xfrm>
          </p:grpSpPr>
          <p:sp>
            <p:nvSpPr>
              <p:cNvPr id="874" name="Freeform 1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75" name="Freeform 1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72" name="Line 1174"/>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73" name="Line 1175"/>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76" name="Group 1176"/>
          <p:cNvGrpSpPr>
            <a:grpSpLocks/>
          </p:cNvGrpSpPr>
          <p:nvPr/>
        </p:nvGrpSpPr>
        <p:grpSpPr bwMode="auto">
          <a:xfrm>
            <a:off x="9442451" y="3630613"/>
            <a:ext cx="647700" cy="203200"/>
            <a:chOff x="4650" y="1129"/>
            <a:chExt cx="246" cy="95"/>
          </a:xfrm>
        </p:grpSpPr>
        <p:sp>
          <p:nvSpPr>
            <p:cNvPr id="877"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8"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79"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80" name="Group 1180"/>
            <p:cNvGrpSpPr>
              <a:grpSpLocks/>
            </p:cNvGrpSpPr>
            <p:nvPr/>
          </p:nvGrpSpPr>
          <p:grpSpPr bwMode="auto">
            <a:xfrm>
              <a:off x="4699" y="1145"/>
              <a:ext cx="138" cy="29"/>
              <a:chOff x="2468" y="1332"/>
              <a:chExt cx="310" cy="60"/>
            </a:xfrm>
          </p:grpSpPr>
          <p:sp>
            <p:nvSpPr>
              <p:cNvPr id="883" name="Freeform 1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84" name="Freeform 1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81" name="Line 1183"/>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82" name="Line 1184"/>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grpSp>
        <p:nvGrpSpPr>
          <p:cNvPr id="885" name="Group 1185"/>
          <p:cNvGrpSpPr>
            <a:grpSpLocks/>
          </p:cNvGrpSpPr>
          <p:nvPr/>
        </p:nvGrpSpPr>
        <p:grpSpPr bwMode="auto">
          <a:xfrm>
            <a:off x="10325101" y="3643313"/>
            <a:ext cx="647700" cy="203200"/>
            <a:chOff x="4650" y="1129"/>
            <a:chExt cx="246" cy="95"/>
          </a:xfrm>
        </p:grpSpPr>
        <p:sp>
          <p:nvSpPr>
            <p:cNvPr id="886" name="Oval 407"/>
            <p:cNvSpPr>
              <a:spLocks noChangeArrowheads="1"/>
            </p:cNvSpPr>
            <p:nvPr/>
          </p:nvSpPr>
          <p:spPr bwMode="auto">
            <a:xfrm>
              <a:off x="4651" y="1171"/>
              <a:ext cx="244" cy="53"/>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87" name="Rectangle 410"/>
            <p:cNvSpPr>
              <a:spLocks noChangeArrowheads="1"/>
            </p:cNvSpPr>
            <p:nvPr/>
          </p:nvSpPr>
          <p:spPr bwMode="auto">
            <a:xfrm>
              <a:off x="4651" y="1165"/>
              <a:ext cx="245" cy="33"/>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sp>
          <p:nvSpPr>
            <p:cNvPr id="888" name="Oval 411"/>
            <p:cNvSpPr>
              <a:spLocks noChangeArrowheads="1"/>
            </p:cNvSpPr>
            <p:nvPr/>
          </p:nvSpPr>
          <p:spPr bwMode="auto">
            <a:xfrm>
              <a:off x="4650" y="1129"/>
              <a:ext cx="244" cy="62"/>
            </a:xfrm>
            <a:prstGeom prst="ellipse">
              <a:avLst/>
            </a:prstGeom>
            <a:gradFill rotWithShape="1">
              <a:gsLst>
                <a:gs pos="0">
                  <a:srgbClr val="CCCCFF"/>
                </a:gs>
                <a:gs pos="100000">
                  <a:srgbClr val="FFFFFF"/>
                </a:gs>
              </a:gsLst>
              <a:lin ang="0" scaled="1"/>
            </a:gradFill>
            <a:ln w="9525">
              <a:solidFill>
                <a:srgbClr val="000000"/>
              </a:solidFill>
              <a:round/>
              <a:headEnd/>
              <a:tailEnd/>
            </a:ln>
          </p:spPr>
          <p:txBody>
            <a:bodyPr wrap="none" anchor="ct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charset="0"/>
                <a:ea typeface="ＭＳ Ｐゴシック" charset="-128"/>
              </a:endParaRPr>
            </a:p>
          </p:txBody>
        </p:sp>
        <p:grpSp>
          <p:nvGrpSpPr>
            <p:cNvPr id="889" name="Group 1189"/>
            <p:cNvGrpSpPr>
              <a:grpSpLocks/>
            </p:cNvGrpSpPr>
            <p:nvPr/>
          </p:nvGrpSpPr>
          <p:grpSpPr bwMode="auto">
            <a:xfrm>
              <a:off x="4699" y="1145"/>
              <a:ext cx="138" cy="29"/>
              <a:chOff x="2468" y="1332"/>
              <a:chExt cx="310" cy="60"/>
            </a:xfrm>
          </p:grpSpPr>
          <p:sp>
            <p:nvSpPr>
              <p:cNvPr id="892"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sp>
            <p:nvSpPr>
              <p:cNvPr id="893"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128"/>
                </a:endParaRPr>
              </a:p>
            </p:txBody>
          </p:sp>
        </p:grpSp>
        <p:sp>
          <p:nvSpPr>
            <p:cNvPr id="890" name="Line 1192"/>
            <p:cNvSpPr>
              <a:spLocks noChangeShapeType="1"/>
            </p:cNvSpPr>
            <p:nvPr/>
          </p:nvSpPr>
          <p:spPr bwMode="auto">
            <a:xfrm>
              <a:off x="4651" y="1158"/>
              <a:ext cx="0" cy="4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sp>
          <p:nvSpPr>
            <p:cNvPr id="891" name="Line 1193"/>
            <p:cNvSpPr>
              <a:spLocks noChangeShapeType="1"/>
            </p:cNvSpPr>
            <p:nvPr/>
          </p:nvSpPr>
          <p:spPr bwMode="auto">
            <a:xfrm>
              <a:off x="4894" y="1160"/>
              <a:ext cx="0" cy="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1" u="none" strike="noStrike" kern="0" cap="none" spc="0" normalizeH="0" baseline="0" noProof="0">
                <a:ln>
                  <a:noFill/>
                </a:ln>
                <a:solidFill>
                  <a:srgbClr val="000000"/>
                </a:solidFill>
                <a:effectLst/>
                <a:uLnTx/>
                <a:uFillTx/>
                <a:latin typeface="Comic Sans MS" charset="0"/>
                <a:ea typeface="ＭＳ Ｐゴシック" charset="0"/>
              </a:endParaRPr>
            </a:p>
          </p:txBody>
        </p:sp>
      </p:grpSp>
      <p:sp>
        <p:nvSpPr>
          <p:cNvPr id="894" name="Text Box 580"/>
          <p:cNvSpPr txBox="1">
            <a:spLocks noChangeArrowheads="1"/>
          </p:cNvSpPr>
          <p:nvPr/>
        </p:nvSpPr>
        <p:spPr bwMode="auto">
          <a:xfrm>
            <a:off x="10081685" y="2071688"/>
            <a:ext cx="11176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128"/>
              </a:defRPr>
            </a:lvl1pPr>
            <a:lvl2pPr marL="742950" indent="-285750">
              <a:defRPr sz="2400" i="1">
                <a:solidFill>
                  <a:schemeClr val="tx1"/>
                </a:solidFill>
                <a:latin typeface="Comic Sans MS" charset="0"/>
                <a:ea typeface="ＭＳ Ｐゴシック" charset="-128"/>
              </a:defRPr>
            </a:lvl2pPr>
            <a:lvl3pPr marL="1143000" indent="-228600">
              <a:defRPr sz="2400" i="1">
                <a:solidFill>
                  <a:schemeClr val="tx1"/>
                </a:solidFill>
                <a:latin typeface="Comic Sans MS" charset="0"/>
                <a:ea typeface="ＭＳ Ｐゴシック" charset="-128"/>
              </a:defRPr>
            </a:lvl3pPr>
            <a:lvl4pPr marL="1600200" indent="-228600">
              <a:defRPr sz="2400" i="1">
                <a:solidFill>
                  <a:schemeClr val="tx1"/>
                </a:solidFill>
                <a:latin typeface="Comic Sans MS" charset="0"/>
                <a:ea typeface="ＭＳ Ｐゴシック" charset="-128"/>
              </a:defRPr>
            </a:lvl4pPr>
            <a:lvl5pPr marL="2057400" indent="-228600">
              <a:defRPr sz="2400" i="1">
                <a:solidFill>
                  <a:schemeClr val="tx1"/>
                </a:solidFill>
                <a:latin typeface="Comic Sans MS" charset="0"/>
                <a:ea typeface="ＭＳ Ｐゴシック" charset="-128"/>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128"/>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128"/>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128"/>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128"/>
              </a:defRPr>
            </a:lvl9pPr>
          </a:lstStyle>
          <a:p>
            <a:pPr eaLnBrk="0" fontAlgn="base" hangingPunct="0">
              <a:spcBef>
                <a:spcPct val="0"/>
              </a:spcBef>
              <a:spcAft>
                <a:spcPct val="0"/>
              </a:spcAft>
            </a:pPr>
            <a:r>
              <a:rPr lang="en-US" altLang="en-US" sz="1600" i="0">
                <a:solidFill>
                  <a:srgbClr val="000000"/>
                </a:solidFill>
                <a:latin typeface="Arial" charset="0"/>
              </a:rPr>
              <a:t>global ISP</a:t>
            </a:r>
          </a:p>
        </p:txBody>
      </p:sp>
      <p:sp>
        <p:nvSpPr>
          <p:cNvPr id="895" name="Line 1196"/>
          <p:cNvSpPr>
            <a:spLocks noChangeShapeType="1"/>
          </p:cNvSpPr>
          <p:nvPr/>
        </p:nvSpPr>
        <p:spPr bwMode="auto">
          <a:xfrm flipH="1">
            <a:off x="9781118" y="4103689"/>
            <a:ext cx="298449" cy="4159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
        <p:nvSpPr>
          <p:cNvPr id="896" name="Line 1197"/>
          <p:cNvSpPr>
            <a:spLocks noChangeShapeType="1"/>
          </p:cNvSpPr>
          <p:nvPr/>
        </p:nvSpPr>
        <p:spPr bwMode="auto">
          <a:xfrm>
            <a:off x="8983133" y="2571750"/>
            <a:ext cx="635000"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0" fontAlgn="base" hangingPunct="0">
              <a:spcBef>
                <a:spcPct val="0"/>
              </a:spcBef>
              <a:spcAft>
                <a:spcPct val="0"/>
              </a:spcAft>
              <a:defRPr/>
            </a:pPr>
            <a:endParaRPr lang="en-US" i="1">
              <a:solidFill>
                <a:srgbClr val="000000"/>
              </a:solidFill>
              <a:latin typeface="Comic Sans MS" charset="0"/>
              <a:ea typeface="ＭＳ Ｐゴシック" charset="0"/>
            </a:endParaRPr>
          </a:p>
        </p:txBody>
      </p:sp>
    </p:spTree>
    <p:extLst>
      <p:ext uri="{BB962C8B-B14F-4D97-AF65-F5344CB8AC3E}">
        <p14:creationId xmlns:p14="http://schemas.microsoft.com/office/powerpoint/2010/main" val="27721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2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8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8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8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9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9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0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0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0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0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4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7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9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9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69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0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0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0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0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0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0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0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1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1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1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1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1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1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2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7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2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2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2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2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2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27"/>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72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73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3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73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3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3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4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74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74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45"/>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746"/>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4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74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74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50"/>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51"/>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52"/>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753"/>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76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61"/>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762"/>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76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76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6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76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775"/>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784"/>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791"/>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800"/>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809"/>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818"/>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81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82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82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22"/>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2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24"/>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25"/>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82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827"/>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828"/>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829"/>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830"/>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839"/>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848"/>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857"/>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866"/>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867"/>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876"/>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885"/>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894"/>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895"/>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896"/>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nodeType="clickEffect">
                                  <p:stCondLst>
                                    <p:cond delay="0"/>
                                  </p:stCondLst>
                                  <p:childTnLst>
                                    <p:set>
                                      <p:cBhvr>
                                        <p:cTn id="28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nodeType="clickEffect">
                                  <p:stCondLst>
                                    <p:cond delay="0"/>
                                  </p:stCondLst>
                                  <p:childTnLst>
                                    <p:set>
                                      <p:cBhvr>
                                        <p:cTn id="29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7" grpId="0" animBg="1"/>
      <p:bldP spid="468" grpId="0" animBg="1"/>
      <p:bldP spid="470" grpId="0" animBg="1"/>
      <p:bldP spid="471" grpId="0" animBg="1"/>
      <p:bldP spid="472" grpId="0" animBg="1"/>
      <p:bldP spid="473" grpId="0" animBg="1"/>
      <p:bldP spid="474" grpId="0" animBg="1"/>
      <p:bldP spid="475" grpId="0" animBg="1"/>
      <p:bldP spid="476" grpId="0" animBg="1"/>
      <p:bldP spid="480" grpId="0" animBg="1"/>
      <p:bldP spid="481" grpId="0" animBg="1"/>
      <p:bldP spid="558" grpId="0" animBg="1"/>
      <p:bldP spid="566" grpId="0" animBg="1"/>
      <p:bldP spid="589" grpId="0" animBg="1"/>
      <p:bldP spid="698" grpId="0" animBg="1"/>
      <p:bldP spid="700" grpId="0" animBg="1"/>
      <p:bldP spid="701" grpId="0" animBg="1"/>
      <p:bldP spid="702" grpId="0" animBg="1"/>
      <p:bldP spid="703" grpId="0" animBg="1"/>
      <p:bldP spid="704" grpId="0" animBg="1"/>
      <p:bldP spid="705" grpId="0" animBg="1"/>
      <p:bldP spid="713" grpId="0" animBg="1"/>
      <p:bldP spid="714" grpId="0" animBg="1"/>
      <p:bldP spid="715" grpId="0" animBg="1"/>
      <p:bldP spid="716" grpId="0" animBg="1"/>
      <p:bldP spid="717" grpId="0" animBg="1"/>
      <p:bldP spid="718" grpId="0" animBg="1"/>
      <p:bldP spid="720" grpId="0" animBg="1"/>
      <p:bldP spid="722" grpId="0" animBg="1"/>
      <p:bldP spid="723" grpId="0" animBg="1"/>
      <p:bldP spid="724" grpId="0" animBg="1"/>
      <p:bldP spid="725" grpId="0" animBg="1"/>
      <p:bldP spid="726" grpId="0" animBg="1"/>
      <p:bldP spid="727" grpId="0" animBg="1"/>
      <p:bldP spid="735" grpId="0" animBg="1"/>
      <p:bldP spid="736" grpId="0" animBg="1"/>
      <p:bldP spid="737" grpId="0" animBg="1"/>
      <p:bldP spid="738" grpId="0" animBg="1"/>
      <p:bldP spid="739" grpId="0" animBg="1"/>
      <p:bldP spid="740" grpId="0" animBg="1"/>
      <p:bldP spid="745" grpId="0" animBg="1"/>
      <p:bldP spid="747" grpId="0" animBg="1"/>
      <p:bldP spid="748" grpId="0" animBg="1"/>
      <p:bldP spid="749" grpId="0" animBg="1"/>
      <p:bldP spid="750" grpId="0" animBg="1"/>
      <p:bldP spid="751" grpId="0" animBg="1"/>
      <p:bldP spid="752" grpId="0" animBg="1"/>
      <p:bldP spid="760" grpId="0" animBg="1"/>
      <p:bldP spid="761" grpId="0" animBg="1"/>
      <p:bldP spid="762" grpId="0" animBg="1"/>
      <p:bldP spid="763" grpId="0" animBg="1"/>
      <p:bldP spid="764" grpId="0" animBg="1"/>
      <p:bldP spid="765" grpId="0" animBg="1"/>
      <p:bldP spid="818" grpId="0" animBg="1"/>
      <p:bldP spid="819" grpId="0" animBg="1"/>
      <p:bldP spid="820" grpId="0" animBg="1"/>
      <p:bldP spid="821" grpId="0" animBg="1"/>
      <p:bldP spid="822" grpId="0" animBg="1"/>
      <p:bldP spid="823" grpId="0" animBg="1"/>
      <p:bldP spid="824" grpId="0" animBg="1"/>
      <p:bldP spid="825" grpId="0" animBg="1"/>
      <p:bldP spid="826" grpId="0" animBg="1"/>
      <p:bldP spid="827" grpId="0" animBg="1"/>
      <p:bldP spid="828" grpId="0" animBg="1"/>
      <p:bldP spid="829" grpId="0" animBg="1"/>
      <p:bldP spid="866" grpId="0" animBg="1"/>
      <p:bldP spid="894" grpId="0"/>
      <p:bldP spid="895" grpId="0" animBg="1"/>
      <p:bldP spid="89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a:t>
            </a:r>
          </a:p>
        </p:txBody>
      </p:sp>
      <p:sp>
        <p:nvSpPr>
          <p:cNvPr id="5" name="Content Placeholder 4"/>
          <p:cNvSpPr>
            <a:spLocks noGrp="1"/>
          </p:cNvSpPr>
          <p:nvPr>
            <p:ph idx="1"/>
          </p:nvPr>
        </p:nvSpPr>
        <p:spPr/>
        <p:txBody>
          <a:bodyPr>
            <a:normAutofit/>
          </a:bodyPr>
          <a:lstStyle/>
          <a:p>
            <a:pPr algn="just"/>
            <a:r>
              <a:rPr lang="en-IN" dirty="0"/>
              <a:t>Ethernet is one of the widely used local area network (LAN) technology.</a:t>
            </a:r>
            <a:endParaRPr lang="en-GB" dirty="0"/>
          </a:p>
          <a:p>
            <a:pPr marL="514350" indent="-457200" algn="just">
              <a:buFont typeface="+mj-lt"/>
              <a:buAutoNum type="arabicPeriod"/>
            </a:pPr>
            <a:r>
              <a:rPr lang="en-IN" dirty="0"/>
              <a:t>Switched Ethernet</a:t>
            </a:r>
          </a:p>
          <a:p>
            <a:pPr lvl="1" algn="just"/>
            <a:r>
              <a:rPr lang="en-IN" dirty="0"/>
              <a:t>It gives dedicated 10 Mbps bandwidth on each of its ports. </a:t>
            </a:r>
            <a:endParaRPr lang="en-GB" dirty="0"/>
          </a:p>
          <a:p>
            <a:pPr lvl="1" algn="just"/>
            <a:r>
              <a:rPr lang="en-IN" dirty="0"/>
              <a:t>On each of the ports one can connect either a thick/thin segment or a computer. </a:t>
            </a:r>
            <a:endParaRPr lang="en-GB" dirty="0"/>
          </a:p>
          <a:p>
            <a:pPr marL="514350" indent="-457200" algn="just">
              <a:buFont typeface="+mj-lt"/>
              <a:buAutoNum type="arabicPeriod"/>
            </a:pPr>
            <a:r>
              <a:rPr lang="en-IN" dirty="0"/>
              <a:t>Fast Ethernet</a:t>
            </a:r>
          </a:p>
          <a:p>
            <a:pPr lvl="1"/>
            <a:r>
              <a:rPr lang="en-IN" dirty="0"/>
              <a:t>The 802.u or the fast Ethernet was approved by the IEEE 802 Committee. </a:t>
            </a:r>
            <a:endParaRPr lang="en-GB" dirty="0"/>
          </a:p>
          <a:p>
            <a:pPr lvl="1"/>
            <a:r>
              <a:rPr lang="en-GB" dirty="0"/>
              <a:t>I</a:t>
            </a:r>
            <a:r>
              <a:rPr lang="en-IN" dirty="0"/>
              <a:t>t uses the same frame format, same CSMA/CD protocol and same interface as the 802.3, but uses a data transfer rate of 100 Mbps instead of 10 Mbps. </a:t>
            </a:r>
            <a:endParaRPr lang="en-GB" dirty="0"/>
          </a:p>
          <a:p>
            <a:pPr lvl="1"/>
            <a:r>
              <a:rPr lang="en-IN" dirty="0"/>
              <a:t>Fast Ethernet is based entirely on 10-Base-T</a:t>
            </a:r>
            <a:r>
              <a:rPr lang="en-GB" dirty="0"/>
              <a:t>.</a:t>
            </a:r>
          </a:p>
          <a:p>
            <a:pPr marL="0" indent="0">
              <a:buNone/>
            </a:pPr>
            <a:endParaRPr lang="en-US" dirty="0"/>
          </a:p>
        </p:txBody>
      </p:sp>
    </p:spTree>
    <p:extLst>
      <p:ext uri="{BB962C8B-B14F-4D97-AF65-F5344CB8AC3E}">
        <p14:creationId xmlns:p14="http://schemas.microsoft.com/office/powerpoint/2010/main" val="366980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pPr marL="457200" lvl="1" indent="-457200">
              <a:buFont typeface="+mj-lt"/>
              <a:buAutoNum type="arabicPeriod" startAt="3"/>
            </a:pPr>
            <a:r>
              <a:rPr lang="en-IN" sz="2400" dirty="0"/>
              <a:t>Gigabit Ethernet</a:t>
            </a:r>
            <a:endParaRPr lang="en-GB" sz="2400" dirty="0"/>
          </a:p>
          <a:p>
            <a:pPr lvl="1"/>
            <a:r>
              <a:rPr lang="en-GB" dirty="0"/>
              <a:t>Gigabit Ethernet is carried primarily on optical </a:t>
            </a:r>
            <a:r>
              <a:rPr lang="en-GB" dirty="0" err="1"/>
              <a:t>fiber</a:t>
            </a:r>
            <a:r>
              <a:rPr lang="en-GB" dirty="0"/>
              <a:t> (with very short distances possible on copper media). </a:t>
            </a:r>
          </a:p>
          <a:p>
            <a:pPr lvl="1"/>
            <a:r>
              <a:rPr lang="en-GB" dirty="0"/>
              <a:t>Existing Ethernet LANs with 10 and 100 Mbps cards can feed into a Gigabit Ethernet backbone. </a:t>
            </a:r>
          </a:p>
          <a:p>
            <a:pPr lvl="1"/>
            <a:r>
              <a:rPr lang="en-GB" dirty="0"/>
              <a:t>An alternative technology that competes with Gigabit Ethernet is ATM. </a:t>
            </a:r>
          </a:p>
          <a:p>
            <a:pPr lvl="1"/>
            <a:r>
              <a:rPr lang="en-GB" dirty="0"/>
              <a:t>A newer standard, 10-Gigabit Ethernet is also becoming available.</a:t>
            </a:r>
          </a:p>
          <a:p>
            <a:pPr lvl="2"/>
            <a:r>
              <a:rPr lang="en-GB" dirty="0"/>
              <a:t>E.g. 100-Base-T	</a:t>
            </a:r>
            <a:endParaRPr lang="en-US" dirty="0"/>
          </a:p>
        </p:txBody>
      </p:sp>
    </p:spTree>
    <p:extLst>
      <p:ext uri="{BB962C8B-B14F-4D97-AF65-F5344CB8AC3E}">
        <p14:creationId xmlns:p14="http://schemas.microsoft.com/office/powerpoint/2010/main" val="11826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003A96-96D4-AC43-8E15-71417ADC9143}"/>
              </a:ext>
            </a:extLst>
          </p:cNvPr>
          <p:cNvSpPr>
            <a:spLocks noGrp="1"/>
          </p:cNvSpPr>
          <p:nvPr>
            <p:ph type="title"/>
          </p:nvPr>
        </p:nvSpPr>
        <p:spPr/>
        <p:txBody>
          <a:bodyPr/>
          <a:lstStyle/>
          <a:p>
            <a:r>
              <a:rPr lang="en-US" dirty="0"/>
              <a:t>Bit Stuffing &amp; Byte stuffing</a:t>
            </a:r>
          </a:p>
        </p:txBody>
      </p:sp>
      <p:sp>
        <p:nvSpPr>
          <p:cNvPr id="5" name="Text Placeholder 4">
            <a:extLst>
              <a:ext uri="{FF2B5EF4-FFF2-40B4-BE49-F238E27FC236}">
                <a16:creationId xmlns:a16="http://schemas.microsoft.com/office/drawing/2014/main" id="{67C40C75-FDD8-43FB-53B4-62ED6D6332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1564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Stuffing</a:t>
            </a:r>
          </a:p>
        </p:txBody>
      </p:sp>
      <p:sp>
        <p:nvSpPr>
          <p:cNvPr id="3" name="Content Placeholder 2"/>
          <p:cNvSpPr>
            <a:spLocks noGrp="1"/>
          </p:cNvSpPr>
          <p:nvPr>
            <p:ph idx="1"/>
          </p:nvPr>
        </p:nvSpPr>
        <p:spPr/>
        <p:txBody>
          <a:bodyPr/>
          <a:lstStyle/>
          <a:p>
            <a:pPr lvl="0" algn="just"/>
            <a:r>
              <a:rPr lang="en-IN" dirty="0"/>
              <a:t>In a bit-oriented protocol, the data to send is a </a:t>
            </a:r>
            <a:r>
              <a:rPr lang="en-IN" dirty="0">
                <a:solidFill>
                  <a:srgbClr val="C00000"/>
                </a:solidFill>
              </a:rPr>
              <a:t>series of bits</a:t>
            </a:r>
            <a:r>
              <a:rPr lang="en-IN" dirty="0"/>
              <a:t>. </a:t>
            </a:r>
            <a:endParaRPr lang="en-GB" dirty="0"/>
          </a:p>
          <a:p>
            <a:pPr lvl="0" algn="just"/>
            <a:r>
              <a:rPr lang="en-IN" dirty="0"/>
              <a:t>In order to distinguish frames, most protocols use a bit pattern of </a:t>
            </a:r>
            <a:r>
              <a:rPr lang="en-IN" dirty="0">
                <a:solidFill>
                  <a:srgbClr val="C00000"/>
                </a:solidFill>
              </a:rPr>
              <a:t>8-bit length </a:t>
            </a:r>
            <a:r>
              <a:rPr lang="en-IN" dirty="0"/>
              <a:t>(01111110) as </a:t>
            </a:r>
            <a:r>
              <a:rPr lang="en-IN" dirty="0">
                <a:solidFill>
                  <a:srgbClr val="C00000"/>
                </a:solidFill>
              </a:rPr>
              <a:t>flag</a:t>
            </a:r>
            <a:r>
              <a:rPr lang="en-IN" dirty="0"/>
              <a:t> at the beginning and end of each frame. </a:t>
            </a:r>
            <a:endParaRPr lang="en-GB" dirty="0"/>
          </a:p>
          <a:p>
            <a:pPr lvl="0" algn="just"/>
            <a:r>
              <a:rPr lang="en-IN" dirty="0"/>
              <a:t>Here also cause the problem of appearance of flag in the data part to deal with this an extra bit added. </a:t>
            </a:r>
            <a:endParaRPr lang="en-GB" dirty="0"/>
          </a:p>
          <a:p>
            <a:pPr lvl="0" algn="just"/>
            <a:r>
              <a:rPr lang="en-IN" dirty="0"/>
              <a:t>This method is called </a:t>
            </a:r>
            <a:r>
              <a:rPr lang="en-IN" dirty="0">
                <a:solidFill>
                  <a:srgbClr val="C00000"/>
                </a:solidFill>
              </a:rPr>
              <a:t>bit stuffing</a:t>
            </a:r>
            <a:r>
              <a:rPr lang="en-IN" dirty="0"/>
              <a:t>. </a:t>
            </a:r>
          </a:p>
          <a:p>
            <a:pPr lvl="0" algn="just"/>
            <a:r>
              <a:rPr lang="en-IN" dirty="0"/>
              <a:t>If a 0 and five successive 1 bits are encountered, an extra 0 is added. </a:t>
            </a:r>
            <a:endParaRPr lang="en-GB" dirty="0"/>
          </a:p>
          <a:p>
            <a:pPr lvl="0" algn="just"/>
            <a:r>
              <a:rPr lang="en-IN" dirty="0"/>
              <a:t>The receiver node removes the extra-added zero. </a:t>
            </a:r>
            <a:endParaRPr lang="en-GB" dirty="0"/>
          </a:p>
          <a:p>
            <a:endParaRPr lang="en-US" dirty="0"/>
          </a:p>
        </p:txBody>
      </p:sp>
    </p:spTree>
    <p:extLst>
      <p:ext uri="{BB962C8B-B14F-4D97-AF65-F5344CB8AC3E}">
        <p14:creationId xmlns:p14="http://schemas.microsoft.com/office/powerpoint/2010/main" val="94455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Stuffing - Example</a:t>
            </a:r>
          </a:p>
        </p:txBody>
      </p:sp>
      <p:sp>
        <p:nvSpPr>
          <p:cNvPr id="4" name="Content Placeholder 3">
            <a:extLst>
              <a:ext uri="{FF2B5EF4-FFF2-40B4-BE49-F238E27FC236}">
                <a16:creationId xmlns:a16="http://schemas.microsoft.com/office/drawing/2014/main" id="{6FDFDA25-3C27-61CD-3C11-BC03879A30B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D8B4954-4715-FC48-9AE5-0118792624B6}"/>
              </a:ext>
            </a:extLst>
          </p:cNvPr>
          <p:cNvPicPr>
            <a:picLocks noChangeAspect="1"/>
          </p:cNvPicPr>
          <p:nvPr/>
        </p:nvPicPr>
        <p:blipFill rotWithShape="1">
          <a:blip r:embed="rId2"/>
          <a:srcRect b="82242"/>
          <a:stretch/>
        </p:blipFill>
        <p:spPr>
          <a:xfrm>
            <a:off x="1320800" y="1321308"/>
            <a:ext cx="10106527" cy="545592"/>
          </a:xfrm>
          <a:prstGeom prst="rect">
            <a:avLst/>
          </a:prstGeom>
        </p:spPr>
      </p:pic>
      <p:pic>
        <p:nvPicPr>
          <p:cNvPr id="7" name="Picture 6">
            <a:extLst>
              <a:ext uri="{FF2B5EF4-FFF2-40B4-BE49-F238E27FC236}">
                <a16:creationId xmlns:a16="http://schemas.microsoft.com/office/drawing/2014/main" id="{D5370144-AE31-9D48-AA07-77B33320CB78}"/>
              </a:ext>
            </a:extLst>
          </p:cNvPr>
          <p:cNvPicPr>
            <a:picLocks noChangeAspect="1"/>
          </p:cNvPicPr>
          <p:nvPr/>
        </p:nvPicPr>
        <p:blipFill rotWithShape="1">
          <a:blip r:embed="rId2"/>
          <a:srcRect t="29762" b="23115"/>
          <a:stretch/>
        </p:blipFill>
        <p:spPr>
          <a:xfrm>
            <a:off x="1320800" y="2133600"/>
            <a:ext cx="10106527" cy="1447800"/>
          </a:xfrm>
          <a:prstGeom prst="rect">
            <a:avLst/>
          </a:prstGeom>
        </p:spPr>
      </p:pic>
      <p:pic>
        <p:nvPicPr>
          <p:cNvPr id="8" name="Picture 7">
            <a:extLst>
              <a:ext uri="{FF2B5EF4-FFF2-40B4-BE49-F238E27FC236}">
                <a16:creationId xmlns:a16="http://schemas.microsoft.com/office/drawing/2014/main" id="{33BE184D-9EE3-F64D-BA8A-0FF56853123B}"/>
              </a:ext>
            </a:extLst>
          </p:cNvPr>
          <p:cNvPicPr>
            <a:picLocks noChangeAspect="1"/>
          </p:cNvPicPr>
          <p:nvPr/>
        </p:nvPicPr>
        <p:blipFill rotWithShape="1">
          <a:blip r:embed="rId2"/>
          <a:srcRect t="79762"/>
          <a:stretch/>
        </p:blipFill>
        <p:spPr>
          <a:xfrm>
            <a:off x="1347305" y="3614000"/>
            <a:ext cx="10106527" cy="621792"/>
          </a:xfrm>
          <a:prstGeom prst="rect">
            <a:avLst/>
          </a:prstGeom>
        </p:spPr>
      </p:pic>
      <p:sp>
        <p:nvSpPr>
          <p:cNvPr id="9" name="Rounded Rectangle 8">
            <a:extLst>
              <a:ext uri="{FF2B5EF4-FFF2-40B4-BE49-F238E27FC236}">
                <a16:creationId xmlns:a16="http://schemas.microsoft.com/office/drawing/2014/main" id="{2C99298E-F359-434E-A04B-75B6FC026B6C}"/>
              </a:ext>
            </a:extLst>
          </p:cNvPr>
          <p:cNvSpPr/>
          <p:nvPr/>
        </p:nvSpPr>
        <p:spPr>
          <a:xfrm>
            <a:off x="6096000" y="3086100"/>
            <a:ext cx="2641600" cy="4136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8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Byte Stuffing</a:t>
            </a:r>
          </a:p>
        </p:txBody>
      </p:sp>
      <p:sp>
        <p:nvSpPr>
          <p:cNvPr id="3" name="Content Placeholder 2"/>
          <p:cNvSpPr>
            <a:spLocks noGrp="1"/>
          </p:cNvSpPr>
          <p:nvPr>
            <p:ph idx="1"/>
          </p:nvPr>
        </p:nvSpPr>
        <p:spPr/>
        <p:txBody>
          <a:bodyPr>
            <a:normAutofit/>
          </a:bodyPr>
          <a:lstStyle/>
          <a:p>
            <a:pPr lvl="0" algn="just"/>
            <a:r>
              <a:rPr lang="en-IN" dirty="0"/>
              <a:t>Problem of resynchronization by having each frame start and end with special bytes. </a:t>
            </a:r>
            <a:endParaRPr lang="en-GB" dirty="0"/>
          </a:p>
          <a:p>
            <a:pPr lvl="0" algn="just"/>
            <a:r>
              <a:rPr lang="en-IN" dirty="0"/>
              <a:t>A flag</a:t>
            </a:r>
            <a:r>
              <a:rPr lang="en-IN" i="1" dirty="0"/>
              <a:t> </a:t>
            </a:r>
            <a:r>
              <a:rPr lang="en-IN" dirty="0"/>
              <a:t>byte is used to separate the frame as both the starting and ending delimiter</a:t>
            </a:r>
            <a:r>
              <a:rPr lang="en-US" dirty="0"/>
              <a:t>.</a:t>
            </a:r>
          </a:p>
          <a:p>
            <a:pPr algn="just"/>
            <a:r>
              <a:rPr lang="en-IN" dirty="0"/>
              <a:t>This technique is called </a:t>
            </a:r>
            <a:r>
              <a:rPr lang="en-IN" i="1" dirty="0">
                <a:solidFill>
                  <a:schemeClr val="accent6"/>
                </a:solidFill>
              </a:rPr>
              <a:t>byte stuffing</a:t>
            </a:r>
            <a:r>
              <a:rPr lang="en-IN" dirty="0">
                <a:solidFill>
                  <a:schemeClr val="accent6"/>
                </a:solidFill>
              </a:rPr>
              <a:t> </a:t>
            </a:r>
            <a:r>
              <a:rPr lang="en-IN" dirty="0"/>
              <a:t>or </a:t>
            </a:r>
            <a:r>
              <a:rPr lang="en-IN" i="1" dirty="0">
                <a:solidFill>
                  <a:schemeClr val="accent6"/>
                </a:solidFill>
              </a:rPr>
              <a:t>character stuffing</a:t>
            </a:r>
            <a:r>
              <a:rPr lang="en-IN" dirty="0"/>
              <a:t>.</a:t>
            </a:r>
            <a:endParaRPr lang="en-GB" dirty="0"/>
          </a:p>
          <a:p>
            <a:pPr lvl="0" algn="just"/>
            <a:r>
              <a:rPr lang="en-IN" dirty="0"/>
              <a:t>In this way, if the receiver ever loses synchronization, it can just search for the flag byte to find the end of the current frame. </a:t>
            </a:r>
            <a:endParaRPr lang="en-GB" dirty="0"/>
          </a:p>
          <a:p>
            <a:pPr lvl="0" algn="just"/>
            <a:r>
              <a:rPr lang="en-IN" dirty="0"/>
              <a:t>Two consecutive flag bytes indicate the end of one frame and start of the next one.</a:t>
            </a:r>
            <a:endParaRPr lang="en-GB" dirty="0"/>
          </a:p>
          <a:p>
            <a:endParaRPr lang="en-US" dirty="0"/>
          </a:p>
        </p:txBody>
      </p:sp>
    </p:spTree>
    <p:extLst>
      <p:ext uri="{BB962C8B-B14F-4D97-AF65-F5344CB8AC3E}">
        <p14:creationId xmlns:p14="http://schemas.microsoft.com/office/powerpoint/2010/main" val="874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Byte Stuffing - Example</a:t>
            </a:r>
          </a:p>
        </p:txBody>
      </p:sp>
      <p:sp>
        <p:nvSpPr>
          <p:cNvPr id="5" name="Content Placeholder 4">
            <a:extLst>
              <a:ext uri="{FF2B5EF4-FFF2-40B4-BE49-F238E27FC236}">
                <a16:creationId xmlns:a16="http://schemas.microsoft.com/office/drawing/2014/main" id="{68CDA826-3C24-BA4F-9528-56112DBDD1CB}"/>
              </a:ext>
            </a:extLst>
          </p:cNvPr>
          <p:cNvSpPr>
            <a:spLocks noGrp="1"/>
          </p:cNvSpPr>
          <p:nvPr>
            <p:ph idx="1"/>
          </p:nvPr>
        </p:nvSpPr>
        <p:spPr/>
        <p:txBody>
          <a:bodyPr>
            <a:normAutofit/>
          </a:bodyPr>
          <a:lstStyle/>
          <a:p>
            <a:pPr lvl="0" algn="just"/>
            <a:r>
              <a:rPr lang="en-IN" sz="2200" dirty="0"/>
              <a:t>To solve this problem, is to have the sender's data link layer insert a special escape byte (ESC) just before each "accidental" flag byte in the data. </a:t>
            </a:r>
            <a:endParaRPr lang="en-GB" sz="2200" dirty="0"/>
          </a:p>
          <a:p>
            <a:pPr lvl="0" algn="just"/>
            <a:r>
              <a:rPr lang="en-IN" sz="2200" dirty="0"/>
              <a:t>The data link layer on the receiving end removes the escape byte before the data are given to the network layer. </a:t>
            </a:r>
            <a:endParaRPr lang="en-GB" sz="2200" dirty="0"/>
          </a:p>
          <a:p>
            <a:endParaRPr lang="en-US" sz="2200" dirty="0"/>
          </a:p>
        </p:txBody>
      </p:sp>
      <p:pic>
        <p:nvPicPr>
          <p:cNvPr id="6" name="Picture 5">
            <a:extLst>
              <a:ext uri="{FF2B5EF4-FFF2-40B4-BE49-F238E27FC236}">
                <a16:creationId xmlns:a16="http://schemas.microsoft.com/office/drawing/2014/main" id="{56D61ED8-FCC4-3048-B32E-9D5328D00C8F}"/>
              </a:ext>
            </a:extLst>
          </p:cNvPr>
          <p:cNvPicPr>
            <a:picLocks noChangeAspect="1"/>
          </p:cNvPicPr>
          <p:nvPr/>
        </p:nvPicPr>
        <p:blipFill rotWithShape="1">
          <a:blip r:embed="rId2"/>
          <a:srcRect b="77395"/>
          <a:stretch/>
        </p:blipFill>
        <p:spPr>
          <a:xfrm>
            <a:off x="2404962" y="2985000"/>
            <a:ext cx="7382077" cy="825000"/>
          </a:xfrm>
          <a:prstGeom prst="rect">
            <a:avLst/>
          </a:prstGeom>
        </p:spPr>
      </p:pic>
      <p:pic>
        <p:nvPicPr>
          <p:cNvPr id="7" name="Picture 6">
            <a:extLst>
              <a:ext uri="{FF2B5EF4-FFF2-40B4-BE49-F238E27FC236}">
                <a16:creationId xmlns:a16="http://schemas.microsoft.com/office/drawing/2014/main" id="{14146890-5475-9E42-9816-25D75075F983}"/>
              </a:ext>
            </a:extLst>
          </p:cNvPr>
          <p:cNvPicPr>
            <a:picLocks noChangeAspect="1"/>
          </p:cNvPicPr>
          <p:nvPr/>
        </p:nvPicPr>
        <p:blipFill rotWithShape="1">
          <a:blip r:embed="rId2"/>
          <a:srcRect t="22605" b="4319"/>
          <a:stretch/>
        </p:blipFill>
        <p:spPr>
          <a:xfrm>
            <a:off x="2404962" y="3810000"/>
            <a:ext cx="7382077" cy="2667000"/>
          </a:xfrm>
          <a:prstGeom prst="rect">
            <a:avLst/>
          </a:prstGeom>
        </p:spPr>
      </p:pic>
    </p:spTree>
    <p:extLst>
      <p:ext uri="{BB962C8B-B14F-4D97-AF65-F5344CB8AC3E}">
        <p14:creationId xmlns:p14="http://schemas.microsoft.com/office/powerpoint/2010/main" val="168411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ARP (Address Resolution Protocol)</a:t>
            </a:r>
          </a:p>
        </p:txBody>
      </p:sp>
      <p:sp>
        <p:nvSpPr>
          <p:cNvPr id="3" name="Content Placeholder 2"/>
          <p:cNvSpPr>
            <a:spLocks noGrp="1"/>
          </p:cNvSpPr>
          <p:nvPr>
            <p:ph idx="1"/>
          </p:nvPr>
        </p:nvSpPr>
        <p:spPr/>
        <p:txBody>
          <a:bodyPr>
            <a:normAutofit/>
          </a:bodyPr>
          <a:lstStyle/>
          <a:p>
            <a:pPr lvl="0" algn="just"/>
            <a:r>
              <a:rPr lang="en-IN" dirty="0"/>
              <a:t>It is a protocol for </a:t>
            </a:r>
            <a:r>
              <a:rPr lang="en-IN" dirty="0">
                <a:solidFill>
                  <a:schemeClr val="accent6"/>
                </a:solidFill>
              </a:rPr>
              <a:t>mapping</a:t>
            </a:r>
            <a:r>
              <a:rPr lang="en-IN" dirty="0"/>
              <a:t> an </a:t>
            </a:r>
            <a:r>
              <a:rPr lang="en-IN" dirty="0">
                <a:solidFill>
                  <a:schemeClr val="accent6"/>
                </a:solidFill>
              </a:rPr>
              <a:t>Internet Protocol address </a:t>
            </a:r>
            <a:r>
              <a:rPr lang="en-IN" dirty="0"/>
              <a:t>(IP address) to a </a:t>
            </a:r>
            <a:r>
              <a:rPr lang="en-IN" dirty="0">
                <a:solidFill>
                  <a:schemeClr val="accent6"/>
                </a:solidFill>
              </a:rPr>
              <a:t>physical machine address </a:t>
            </a:r>
            <a:r>
              <a:rPr lang="en-IN" dirty="0"/>
              <a:t>that is recognized in the local network. </a:t>
            </a:r>
            <a:endParaRPr lang="en-GB" dirty="0"/>
          </a:p>
          <a:p>
            <a:pPr lvl="0" algn="just"/>
            <a:r>
              <a:rPr lang="en-IN" dirty="0"/>
              <a:t>For example, in IPv4 - an address is 32 bits long. </a:t>
            </a:r>
            <a:endParaRPr lang="en-GB" dirty="0"/>
          </a:p>
          <a:p>
            <a:pPr lvl="0" algn="just"/>
            <a:r>
              <a:rPr lang="en-IN" dirty="0"/>
              <a:t>The physical machine address is also known as a </a:t>
            </a:r>
            <a:r>
              <a:rPr lang="en-IN" dirty="0">
                <a:solidFill>
                  <a:schemeClr val="accent6"/>
                </a:solidFill>
              </a:rPr>
              <a:t>Media Access Control </a:t>
            </a:r>
            <a:r>
              <a:rPr lang="en-IN" dirty="0"/>
              <a:t>or MAC address.</a:t>
            </a:r>
            <a:endParaRPr lang="en-GB" dirty="0"/>
          </a:p>
          <a:p>
            <a:pPr lvl="0" algn="just"/>
            <a:r>
              <a:rPr lang="en-IN" dirty="0"/>
              <a:t>A table, usually called the ARP cache, is used to maintain a correlation between each MAC address and its corresponding IP address. </a:t>
            </a:r>
            <a:endParaRPr lang="en-GB" dirty="0"/>
          </a:p>
          <a:p>
            <a:pPr lvl="0" algn="just"/>
            <a:r>
              <a:rPr lang="en-IN" dirty="0"/>
              <a:t>ARP provides the protocol rules for making this correlation and providing address conversion in both directions.</a:t>
            </a:r>
            <a:endParaRPr lang="en-GB" dirty="0"/>
          </a:p>
          <a:p>
            <a:endParaRPr lang="en-US" dirty="0"/>
          </a:p>
        </p:txBody>
      </p:sp>
    </p:spTree>
    <p:extLst>
      <p:ext uri="{BB962C8B-B14F-4D97-AF65-F5344CB8AC3E}">
        <p14:creationId xmlns:p14="http://schemas.microsoft.com/office/powerpoint/2010/main" val="96463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ARP Works?</a:t>
            </a:r>
          </a:p>
        </p:txBody>
      </p:sp>
      <p:pic>
        <p:nvPicPr>
          <p:cNvPr id="4" name="Content Placeholder 3"/>
          <p:cNvPicPr>
            <a:picLocks noGrp="1" noChangeAspect="1"/>
          </p:cNvPicPr>
          <p:nvPr>
            <p:ph idx="1"/>
          </p:nvPr>
        </p:nvPicPr>
        <p:blipFill rotWithShape="1">
          <a:blip r:embed="rId2"/>
          <a:srcRect l="11079" t="16491" r="18221" b="13732"/>
          <a:stretch/>
        </p:blipFill>
        <p:spPr>
          <a:xfrm>
            <a:off x="2517227" y="779970"/>
            <a:ext cx="7157545" cy="5298060"/>
          </a:xfrm>
          <a:prstGeom prst="rect">
            <a:avLst/>
          </a:prstGeom>
        </p:spPr>
      </p:pic>
    </p:spTree>
    <p:extLst>
      <p:ext uri="{BB962C8B-B14F-4D97-AF65-F5344CB8AC3E}">
        <p14:creationId xmlns:p14="http://schemas.microsoft.com/office/powerpoint/2010/main" val="221909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RP? | NetworkAcademy.io">
            <a:extLst>
              <a:ext uri="{FF2B5EF4-FFF2-40B4-BE49-F238E27FC236}">
                <a16:creationId xmlns:a16="http://schemas.microsoft.com/office/drawing/2014/main" id="{8BC66E7C-5D8E-FE06-DE9A-64F449FB3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745" y="194826"/>
            <a:ext cx="9154510" cy="646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73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 Services</a:t>
            </a:r>
          </a:p>
        </p:txBody>
      </p:sp>
      <p:sp>
        <p:nvSpPr>
          <p:cNvPr id="5" name="Content Placeholder 4"/>
          <p:cNvSpPr>
            <a:spLocks noGrp="1"/>
          </p:cNvSpPr>
          <p:nvPr>
            <p:ph idx="1"/>
          </p:nvPr>
        </p:nvSpPr>
        <p:spPr/>
        <p:txBody>
          <a:bodyPr/>
          <a:lstStyle/>
          <a:p>
            <a:pPr lvl="0"/>
            <a:r>
              <a:rPr lang="en-IN" b="1" dirty="0">
                <a:solidFill>
                  <a:schemeClr val="accent6"/>
                </a:solidFill>
              </a:rPr>
              <a:t>Framing</a:t>
            </a:r>
            <a:endParaRPr lang="en-IN" dirty="0">
              <a:solidFill>
                <a:schemeClr val="accent6"/>
              </a:solidFill>
            </a:endParaRPr>
          </a:p>
          <a:p>
            <a:pPr lvl="1" algn="just"/>
            <a:r>
              <a:rPr lang="en-US" altLang="en-US" dirty="0"/>
              <a:t>Encapsulate datagram into frame.</a:t>
            </a:r>
          </a:p>
          <a:p>
            <a:pPr lvl="1" algn="just"/>
            <a:r>
              <a:rPr lang="en-US" altLang="en-US" dirty="0"/>
              <a:t>Adding header and trailer.</a:t>
            </a:r>
          </a:p>
          <a:p>
            <a:pPr>
              <a:lnSpc>
                <a:spcPct val="75000"/>
              </a:lnSpc>
            </a:pPr>
            <a:r>
              <a:rPr lang="en-US" altLang="en-US" b="1" dirty="0">
                <a:solidFill>
                  <a:schemeClr val="accent6"/>
                </a:solidFill>
                <a:ea typeface="ＭＳ Ｐゴシック" charset="-128"/>
              </a:rPr>
              <a:t>Link Access</a:t>
            </a:r>
          </a:p>
          <a:p>
            <a:pPr lvl="1" algn="just"/>
            <a:r>
              <a:rPr lang="ja-JP" altLang="en-US" dirty="0"/>
              <a:t>“</a:t>
            </a:r>
            <a:r>
              <a:rPr lang="en-US" altLang="ja-JP" dirty="0"/>
              <a:t>MAC</a:t>
            </a:r>
            <a:r>
              <a:rPr lang="ja-JP" altLang="en-US" dirty="0"/>
              <a:t>”</a:t>
            </a:r>
            <a:r>
              <a:rPr lang="en-US" altLang="ja-JP" dirty="0"/>
              <a:t> addresses used in frame headers to identify source and destination. It is </a:t>
            </a:r>
            <a:r>
              <a:rPr lang="en-US" altLang="en-US" dirty="0"/>
              <a:t>different from IP address.</a:t>
            </a:r>
          </a:p>
          <a:p>
            <a:pPr lvl="0"/>
            <a:r>
              <a:rPr lang="en-IN" b="1" dirty="0">
                <a:solidFill>
                  <a:schemeClr val="accent6"/>
                </a:solidFill>
              </a:rPr>
              <a:t>Reliable Delivery</a:t>
            </a:r>
          </a:p>
          <a:p>
            <a:pPr lvl="1" algn="just"/>
            <a:r>
              <a:rPr lang="en-IN" dirty="0"/>
              <a:t>If this layer protocol provides reliable delivery service, it guarantees to move each network-layer datagram across the link without error. </a:t>
            </a:r>
          </a:p>
          <a:p>
            <a:pPr lvl="1" algn="just"/>
            <a:r>
              <a:rPr lang="en-IN" dirty="0"/>
              <a:t>A link-layer reliable delivery service can be achieved with acknowledgments and retransmissions.</a:t>
            </a:r>
            <a:endParaRPr lang="en-GB" dirty="0"/>
          </a:p>
          <a:p>
            <a:r>
              <a:rPr lang="en-US" b="1" dirty="0">
                <a:solidFill>
                  <a:schemeClr val="accent6"/>
                </a:solidFill>
              </a:rPr>
              <a:t>Flow Control</a:t>
            </a:r>
          </a:p>
          <a:p>
            <a:pPr lvl="1"/>
            <a:r>
              <a:rPr lang="en-US" dirty="0"/>
              <a:t>Pacing between adjacent sending and receiving nodes.</a:t>
            </a:r>
          </a:p>
          <a:p>
            <a:pPr lvl="1"/>
            <a:endParaRPr lang="en-US" dirty="0"/>
          </a:p>
        </p:txBody>
      </p:sp>
    </p:spTree>
    <p:extLst>
      <p:ext uri="{BB962C8B-B14F-4D97-AF65-F5344CB8AC3E}">
        <p14:creationId xmlns:p14="http://schemas.microsoft.com/office/powerpoint/2010/main" val="370847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ARP Works?</a:t>
            </a:r>
          </a:p>
        </p:txBody>
      </p:sp>
      <p:sp>
        <p:nvSpPr>
          <p:cNvPr id="3" name="Content Placeholder 2"/>
          <p:cNvSpPr>
            <a:spLocks noGrp="1"/>
          </p:cNvSpPr>
          <p:nvPr>
            <p:ph idx="1"/>
          </p:nvPr>
        </p:nvSpPr>
        <p:spPr/>
        <p:txBody>
          <a:bodyPr>
            <a:normAutofit/>
          </a:bodyPr>
          <a:lstStyle/>
          <a:p>
            <a:pPr lvl="0" algn="just"/>
            <a:r>
              <a:rPr lang="en-IN" dirty="0"/>
              <a:t>When an incoming packet arrives at a gateway, the gateway asks the ARP program to find a physical host or MAC address that matches the IP address. </a:t>
            </a:r>
            <a:endParaRPr lang="en-GB" dirty="0"/>
          </a:p>
          <a:p>
            <a:pPr lvl="0" algn="just"/>
            <a:r>
              <a:rPr lang="en-IN" dirty="0"/>
              <a:t>The ARP program looks in the ARP cache and, if it finds the address, provides it so that the packet can be converted to the right packet length and format and sent to the machine. </a:t>
            </a:r>
            <a:endParaRPr lang="en-GB" dirty="0"/>
          </a:p>
          <a:p>
            <a:pPr lvl="0" algn="just"/>
            <a:r>
              <a:rPr lang="en-IN" dirty="0"/>
              <a:t>If no entry is found for the IP address, ARP broadcasts a request packet in a special format to all the machines on the LAN to see if one machine knows that it has that IP address associated with it. </a:t>
            </a:r>
            <a:endParaRPr lang="en-GB" dirty="0"/>
          </a:p>
          <a:p>
            <a:pPr lvl="0" algn="just"/>
            <a:r>
              <a:rPr lang="en-IN" dirty="0"/>
              <a:t>A machine that recognizes the IP address as its own returns a reply.  </a:t>
            </a:r>
          </a:p>
          <a:p>
            <a:pPr lvl="0" algn="just"/>
            <a:r>
              <a:rPr lang="en-IN" dirty="0"/>
              <a:t>ARP updates the ARP cache for future reference and then sends the packet to the MAC address that replied.</a:t>
            </a:r>
            <a:endParaRPr lang="en-GB" dirty="0"/>
          </a:p>
          <a:p>
            <a:endParaRPr lang="en-US" dirty="0"/>
          </a:p>
        </p:txBody>
      </p:sp>
    </p:spTree>
    <p:extLst>
      <p:ext uri="{BB962C8B-B14F-4D97-AF65-F5344CB8AC3E}">
        <p14:creationId xmlns:p14="http://schemas.microsoft.com/office/powerpoint/2010/main" val="113447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Devangi.kotak@darshan.ac.in</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lstStyle/>
          <a:p>
            <a:r>
              <a:rPr lang="en-US" dirty="0"/>
              <a:t>Department of Computer Application</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a:t>
            </a:r>
            <a:r>
              <a:rPr lang="en-US" dirty="0" err="1"/>
              <a:t>Devangi</a:t>
            </a:r>
            <a:r>
              <a:rPr lang="en-US" dirty="0"/>
              <a:t> L. Kotak</a:t>
            </a:r>
          </a:p>
        </p:txBody>
      </p:sp>
      <p:sp>
        <p:nvSpPr>
          <p:cNvPr id="2" name="Text Placeholder 1">
            <a:extLst>
              <a:ext uri="{FF2B5EF4-FFF2-40B4-BE49-F238E27FC236}">
                <a16:creationId xmlns:a16="http://schemas.microsoft.com/office/drawing/2014/main" id="{3B549BA2-2678-C31B-B591-92E6E66952B3}"/>
              </a:ext>
            </a:extLst>
          </p:cNvPr>
          <p:cNvSpPr>
            <a:spLocks noGrp="1"/>
          </p:cNvSpPr>
          <p:nvPr>
            <p:ph type="body" sz="quarter" idx="16"/>
          </p:nvPr>
        </p:nvSpPr>
        <p:spPr/>
        <p:txBody>
          <a:bodyPr/>
          <a:lstStyle/>
          <a:p>
            <a:pPr>
              <a:spcAft>
                <a:spcPts val="600"/>
              </a:spcAft>
            </a:pPr>
            <a:r>
              <a:rPr lang="en-US" b="1" dirty="0"/>
              <a:t>Computer Networks </a:t>
            </a:r>
            <a:r>
              <a:rPr lang="en-US" dirty="0"/>
              <a:t>(CN)</a:t>
            </a:r>
          </a:p>
          <a:p>
            <a:pPr>
              <a:spcAft>
                <a:spcPts val="600"/>
              </a:spcAft>
            </a:pPr>
            <a:r>
              <a:rPr lang="en-US" dirty="0"/>
              <a:t>DU #2305CS332</a:t>
            </a:r>
          </a:p>
        </p:txBody>
      </p:sp>
      <p:pic>
        <p:nvPicPr>
          <p:cNvPr id="8" name="Picture Placeholder 7">
            <a:extLst>
              <a:ext uri="{FF2B5EF4-FFF2-40B4-BE49-F238E27FC236}">
                <a16:creationId xmlns:a16="http://schemas.microsoft.com/office/drawing/2014/main" id="{22BC776E-41A8-4659-A3F0-C48BFCBA0FE9}"/>
              </a:ext>
            </a:extLst>
          </p:cNvPr>
          <p:cNvPicPr>
            <a:picLocks noGrp="1" noChangeAspect="1"/>
          </p:cNvPicPr>
          <p:nvPr>
            <p:ph type="pic" sz="quarter" idx="10"/>
          </p:nvPr>
        </p:nvPicPr>
        <p:blipFill>
          <a:blip r:embed="rId2"/>
          <a:srcRect l="3855" r="3855"/>
          <a:stretch>
            <a:fillRect/>
          </a:stretch>
        </p:blipFill>
        <p:spPr/>
      </p:pic>
    </p:spTree>
    <p:extLst>
      <p:ext uri="{BB962C8B-B14F-4D97-AF65-F5344CB8AC3E}">
        <p14:creationId xmlns:p14="http://schemas.microsoft.com/office/powerpoint/2010/main" val="1427594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 Services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r>
              <a:rPr lang="en-US" dirty="0"/>
              <a:t>Error Detection &amp; Correction</a:t>
            </a:r>
          </a:p>
          <a:p>
            <a:pPr lvl="1"/>
            <a:r>
              <a:rPr lang="en-US" dirty="0"/>
              <a:t>Errors caused by signal attenuation and noise. </a:t>
            </a:r>
          </a:p>
          <a:p>
            <a:pPr lvl="1"/>
            <a:r>
              <a:rPr lang="en-US" dirty="0"/>
              <a:t>Receiver detects presence of errors.</a:t>
            </a:r>
          </a:p>
          <a:p>
            <a:pPr lvl="1"/>
            <a:r>
              <a:rPr lang="en-US" dirty="0"/>
              <a:t>Sender send signal for retransmission or drops frame.</a:t>
            </a:r>
          </a:p>
          <a:p>
            <a:pPr lvl="1"/>
            <a:r>
              <a:rPr lang="en-US" dirty="0"/>
              <a:t>Receiver identifies </a:t>
            </a:r>
            <a:r>
              <a:rPr lang="en-US" i="1" dirty="0">
                <a:solidFill>
                  <a:srgbClr val="CC0000"/>
                </a:solidFill>
              </a:rPr>
              <a:t>and corrects</a:t>
            </a:r>
            <a:r>
              <a:rPr lang="en-US" dirty="0"/>
              <a:t> bit error(s) without resorting to retransmission.</a:t>
            </a:r>
          </a:p>
          <a:p>
            <a:pPr lvl="1"/>
            <a:endParaRPr lang="en-US" dirty="0"/>
          </a:p>
        </p:txBody>
      </p:sp>
    </p:spTree>
    <p:extLst>
      <p:ext uri="{BB962C8B-B14F-4D97-AF65-F5344CB8AC3E}">
        <p14:creationId xmlns:p14="http://schemas.microsoft.com/office/powerpoint/2010/main" val="5741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5F88C-0AD5-3681-798B-ECAB88F29A40}"/>
              </a:ext>
            </a:extLst>
          </p:cNvPr>
          <p:cNvSpPr>
            <a:spLocks noGrp="1"/>
          </p:cNvSpPr>
          <p:nvPr>
            <p:ph type="title"/>
          </p:nvPr>
        </p:nvSpPr>
        <p:spPr/>
        <p:txBody>
          <a:bodyPr>
            <a:normAutofit/>
          </a:bodyPr>
          <a:lstStyle/>
          <a:p>
            <a:r>
              <a:rPr lang="en-US" sz="4400" dirty="0"/>
              <a:t>Error Detection &amp; Correction Technique</a:t>
            </a:r>
          </a:p>
        </p:txBody>
      </p:sp>
      <p:sp>
        <p:nvSpPr>
          <p:cNvPr id="5" name="Text Placeholder 4">
            <a:extLst>
              <a:ext uri="{FF2B5EF4-FFF2-40B4-BE49-F238E27FC236}">
                <a16:creationId xmlns:a16="http://schemas.microsoft.com/office/drawing/2014/main" id="{A619F872-CA35-6C1C-E0BE-32A72635DC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10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Detection &amp; Correction Technique</a:t>
            </a:r>
          </a:p>
        </p:txBody>
      </p:sp>
      <p:sp>
        <p:nvSpPr>
          <p:cNvPr id="3" name="Content Placeholder 2"/>
          <p:cNvSpPr>
            <a:spLocks noGrp="1"/>
          </p:cNvSpPr>
          <p:nvPr>
            <p:ph idx="1"/>
          </p:nvPr>
        </p:nvSpPr>
        <p:spPr/>
        <p:txBody>
          <a:bodyPr/>
          <a:lstStyle/>
          <a:p>
            <a:r>
              <a:rPr lang="en-US" dirty="0"/>
              <a:t>Techniques for error detection</a:t>
            </a:r>
          </a:p>
          <a:p>
            <a:pPr lvl="1"/>
            <a:r>
              <a:rPr lang="en-US" dirty="0"/>
              <a:t>Parity Check</a:t>
            </a:r>
          </a:p>
          <a:p>
            <a:pPr lvl="1"/>
            <a:r>
              <a:rPr lang="en-US" dirty="0"/>
              <a:t>Checksum Method</a:t>
            </a:r>
          </a:p>
          <a:p>
            <a:pPr lvl="1"/>
            <a:r>
              <a:rPr lang="en-US" dirty="0"/>
              <a:t>Cyclic Redundancy Check</a:t>
            </a:r>
          </a:p>
          <a:p>
            <a:endParaRPr lang="en-US" dirty="0"/>
          </a:p>
        </p:txBody>
      </p:sp>
    </p:spTree>
    <p:extLst>
      <p:ext uri="{BB962C8B-B14F-4D97-AF65-F5344CB8AC3E}">
        <p14:creationId xmlns:p14="http://schemas.microsoft.com/office/powerpoint/2010/main" val="19003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Parity Check</a:t>
            </a:r>
          </a:p>
        </p:txBody>
      </p:sp>
      <p:sp>
        <p:nvSpPr>
          <p:cNvPr id="3" name="Content Placeholder 2"/>
          <p:cNvSpPr>
            <a:spLocks noGrp="1"/>
          </p:cNvSpPr>
          <p:nvPr>
            <p:ph idx="1"/>
          </p:nvPr>
        </p:nvSpPr>
        <p:spPr/>
        <p:txBody>
          <a:bodyPr>
            <a:normAutofit/>
          </a:bodyPr>
          <a:lstStyle/>
          <a:p>
            <a:pPr algn="just"/>
            <a:r>
              <a:rPr lang="en-US" dirty="0"/>
              <a:t>One extra bit is sent along with the original bits to make number of 1s either </a:t>
            </a:r>
            <a:r>
              <a:rPr lang="en-US" dirty="0">
                <a:solidFill>
                  <a:schemeClr val="accent6"/>
                </a:solidFill>
              </a:rPr>
              <a:t>even</a:t>
            </a:r>
            <a:r>
              <a:rPr lang="en-US" dirty="0"/>
              <a:t> in case of </a:t>
            </a:r>
            <a:r>
              <a:rPr lang="en-US" dirty="0">
                <a:solidFill>
                  <a:schemeClr val="accent6"/>
                </a:solidFill>
              </a:rPr>
              <a:t>even parity</a:t>
            </a:r>
            <a:r>
              <a:rPr lang="en-US" dirty="0"/>
              <a:t>, or </a:t>
            </a:r>
            <a:r>
              <a:rPr lang="en-US" dirty="0">
                <a:solidFill>
                  <a:schemeClr val="accent6"/>
                </a:solidFill>
              </a:rPr>
              <a:t>odd</a:t>
            </a:r>
            <a:r>
              <a:rPr lang="en-US" dirty="0"/>
              <a:t> in case of </a:t>
            </a:r>
            <a:r>
              <a:rPr lang="en-US" dirty="0">
                <a:solidFill>
                  <a:schemeClr val="accent6"/>
                </a:solidFill>
              </a:rPr>
              <a:t>odd parity</a:t>
            </a:r>
            <a:r>
              <a:rPr lang="en-US" dirty="0"/>
              <a:t>.</a:t>
            </a:r>
          </a:p>
          <a:p>
            <a:pPr algn="just"/>
            <a:r>
              <a:rPr lang="en-US" dirty="0"/>
              <a:t>For example, if even parity is used and number of 1s is even then one bit with value 0 is added. This way number of 1s remains even. </a:t>
            </a:r>
          </a:p>
          <a:p>
            <a:pPr algn="just"/>
            <a:r>
              <a:rPr lang="en-US" dirty="0"/>
              <a:t>If the number of 1s is odd, to make it even a bit with value 1 is added.</a:t>
            </a:r>
          </a:p>
          <a:p>
            <a:pPr marL="0" indent="0" algn="just">
              <a:buNone/>
            </a:pPr>
            <a:endParaRPr lang="en-US" dirty="0"/>
          </a:p>
        </p:txBody>
      </p:sp>
      <p:graphicFrame>
        <p:nvGraphicFramePr>
          <p:cNvPr id="5" name="Table 5">
            <a:extLst>
              <a:ext uri="{FF2B5EF4-FFF2-40B4-BE49-F238E27FC236}">
                <a16:creationId xmlns:a16="http://schemas.microsoft.com/office/drawing/2014/main" id="{7E32B0B8-B220-F44A-B566-1910125D2E16}"/>
              </a:ext>
            </a:extLst>
          </p:cNvPr>
          <p:cNvGraphicFramePr>
            <a:graphicFrameLocks noGrp="1"/>
          </p:cNvGraphicFramePr>
          <p:nvPr>
            <p:extLst>
              <p:ext uri="{D42A27DB-BD31-4B8C-83A1-F6EECF244321}">
                <p14:modId xmlns:p14="http://schemas.microsoft.com/office/powerpoint/2010/main" val="1927344254"/>
              </p:ext>
            </p:extLst>
          </p:nvPr>
        </p:nvGraphicFramePr>
        <p:xfrm>
          <a:off x="394586" y="3547930"/>
          <a:ext cx="4294374" cy="370840"/>
        </p:xfrm>
        <a:graphic>
          <a:graphicData uri="http://schemas.openxmlformats.org/drawingml/2006/table">
            <a:tbl>
              <a:tblPr firstRow="1" bandRow="1">
                <a:tableStyleId>{93296810-A885-4BE3-A3E7-6D5BEEA58F35}</a:tableStyleId>
              </a:tblPr>
              <a:tblGrid>
                <a:gridCol w="613482">
                  <a:extLst>
                    <a:ext uri="{9D8B030D-6E8A-4147-A177-3AD203B41FA5}">
                      <a16:colId xmlns:a16="http://schemas.microsoft.com/office/drawing/2014/main" val="2468327350"/>
                    </a:ext>
                  </a:extLst>
                </a:gridCol>
                <a:gridCol w="613482">
                  <a:extLst>
                    <a:ext uri="{9D8B030D-6E8A-4147-A177-3AD203B41FA5}">
                      <a16:colId xmlns:a16="http://schemas.microsoft.com/office/drawing/2014/main" val="2431944858"/>
                    </a:ext>
                  </a:extLst>
                </a:gridCol>
                <a:gridCol w="613482">
                  <a:extLst>
                    <a:ext uri="{9D8B030D-6E8A-4147-A177-3AD203B41FA5}">
                      <a16:colId xmlns:a16="http://schemas.microsoft.com/office/drawing/2014/main" val="2260384607"/>
                    </a:ext>
                  </a:extLst>
                </a:gridCol>
                <a:gridCol w="613482">
                  <a:extLst>
                    <a:ext uri="{9D8B030D-6E8A-4147-A177-3AD203B41FA5}">
                      <a16:colId xmlns:a16="http://schemas.microsoft.com/office/drawing/2014/main" val="894112827"/>
                    </a:ext>
                  </a:extLst>
                </a:gridCol>
                <a:gridCol w="613482">
                  <a:extLst>
                    <a:ext uri="{9D8B030D-6E8A-4147-A177-3AD203B41FA5}">
                      <a16:colId xmlns:a16="http://schemas.microsoft.com/office/drawing/2014/main" val="1051223860"/>
                    </a:ext>
                  </a:extLst>
                </a:gridCol>
                <a:gridCol w="613482">
                  <a:extLst>
                    <a:ext uri="{9D8B030D-6E8A-4147-A177-3AD203B41FA5}">
                      <a16:colId xmlns:a16="http://schemas.microsoft.com/office/drawing/2014/main" val="1512806367"/>
                    </a:ext>
                  </a:extLst>
                </a:gridCol>
                <a:gridCol w="613482">
                  <a:extLst>
                    <a:ext uri="{9D8B030D-6E8A-4147-A177-3AD203B41FA5}">
                      <a16:colId xmlns:a16="http://schemas.microsoft.com/office/drawing/2014/main" val="1256869379"/>
                    </a:ext>
                  </a:extLst>
                </a:gridCol>
              </a:tblGrid>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888483120"/>
                  </a:ext>
                </a:extLst>
              </a:tr>
            </a:tbl>
          </a:graphicData>
        </a:graphic>
      </p:graphicFrame>
      <p:graphicFrame>
        <p:nvGraphicFramePr>
          <p:cNvPr id="6" name="Table 5">
            <a:extLst>
              <a:ext uri="{FF2B5EF4-FFF2-40B4-BE49-F238E27FC236}">
                <a16:creationId xmlns:a16="http://schemas.microsoft.com/office/drawing/2014/main" id="{D11CEA17-14D6-7D45-98C5-0193A4A695AA}"/>
              </a:ext>
            </a:extLst>
          </p:cNvPr>
          <p:cNvGraphicFramePr>
            <a:graphicFrameLocks noGrp="1"/>
          </p:cNvGraphicFramePr>
          <p:nvPr>
            <p:extLst>
              <p:ext uri="{D42A27DB-BD31-4B8C-83A1-F6EECF244321}">
                <p14:modId xmlns:p14="http://schemas.microsoft.com/office/powerpoint/2010/main" val="450573897"/>
              </p:ext>
            </p:extLst>
          </p:nvPr>
        </p:nvGraphicFramePr>
        <p:xfrm>
          <a:off x="7460510" y="3547930"/>
          <a:ext cx="4294376" cy="370840"/>
        </p:xfrm>
        <a:graphic>
          <a:graphicData uri="http://schemas.openxmlformats.org/drawingml/2006/table">
            <a:tbl>
              <a:tblPr firstRow="1" bandRow="1">
                <a:tableStyleId>{93296810-A885-4BE3-A3E7-6D5BEEA58F35}</a:tableStyleId>
              </a:tblPr>
              <a:tblGrid>
                <a:gridCol w="536797">
                  <a:extLst>
                    <a:ext uri="{9D8B030D-6E8A-4147-A177-3AD203B41FA5}">
                      <a16:colId xmlns:a16="http://schemas.microsoft.com/office/drawing/2014/main" val="2468327350"/>
                    </a:ext>
                  </a:extLst>
                </a:gridCol>
                <a:gridCol w="536797">
                  <a:extLst>
                    <a:ext uri="{9D8B030D-6E8A-4147-A177-3AD203B41FA5}">
                      <a16:colId xmlns:a16="http://schemas.microsoft.com/office/drawing/2014/main" val="2431944858"/>
                    </a:ext>
                  </a:extLst>
                </a:gridCol>
                <a:gridCol w="536797">
                  <a:extLst>
                    <a:ext uri="{9D8B030D-6E8A-4147-A177-3AD203B41FA5}">
                      <a16:colId xmlns:a16="http://schemas.microsoft.com/office/drawing/2014/main" val="2260384607"/>
                    </a:ext>
                  </a:extLst>
                </a:gridCol>
                <a:gridCol w="536797">
                  <a:extLst>
                    <a:ext uri="{9D8B030D-6E8A-4147-A177-3AD203B41FA5}">
                      <a16:colId xmlns:a16="http://schemas.microsoft.com/office/drawing/2014/main" val="894112827"/>
                    </a:ext>
                  </a:extLst>
                </a:gridCol>
                <a:gridCol w="536797">
                  <a:extLst>
                    <a:ext uri="{9D8B030D-6E8A-4147-A177-3AD203B41FA5}">
                      <a16:colId xmlns:a16="http://schemas.microsoft.com/office/drawing/2014/main" val="1051223860"/>
                    </a:ext>
                  </a:extLst>
                </a:gridCol>
                <a:gridCol w="536797">
                  <a:extLst>
                    <a:ext uri="{9D8B030D-6E8A-4147-A177-3AD203B41FA5}">
                      <a16:colId xmlns:a16="http://schemas.microsoft.com/office/drawing/2014/main" val="1512806367"/>
                    </a:ext>
                  </a:extLst>
                </a:gridCol>
                <a:gridCol w="536797">
                  <a:extLst>
                    <a:ext uri="{9D8B030D-6E8A-4147-A177-3AD203B41FA5}">
                      <a16:colId xmlns:a16="http://schemas.microsoft.com/office/drawing/2014/main" val="1256869379"/>
                    </a:ext>
                  </a:extLst>
                </a:gridCol>
                <a:gridCol w="536797">
                  <a:extLst>
                    <a:ext uri="{9D8B030D-6E8A-4147-A177-3AD203B41FA5}">
                      <a16:colId xmlns:a16="http://schemas.microsoft.com/office/drawing/2014/main" val="833299583"/>
                    </a:ext>
                  </a:extLst>
                </a:gridCol>
              </a:tblGrid>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solidFill>
                      <a:srgbClr val="00B0F0"/>
                    </a:solidFill>
                  </a:tcPr>
                </a:tc>
                <a:extLst>
                  <a:ext uri="{0D108BD9-81ED-4DB2-BD59-A6C34878D82A}">
                    <a16:rowId xmlns:a16="http://schemas.microsoft.com/office/drawing/2014/main" val="2888483120"/>
                  </a:ext>
                </a:extLst>
              </a:tr>
            </a:tbl>
          </a:graphicData>
        </a:graphic>
      </p:graphicFrame>
      <p:sp>
        <p:nvSpPr>
          <p:cNvPr id="7" name="Right Arrow 6">
            <a:extLst>
              <a:ext uri="{FF2B5EF4-FFF2-40B4-BE49-F238E27FC236}">
                <a16:creationId xmlns:a16="http://schemas.microsoft.com/office/drawing/2014/main" id="{FBF5CD9D-5434-0B4C-B8B6-72B479F214D9}"/>
              </a:ext>
            </a:extLst>
          </p:cNvPr>
          <p:cNvSpPr/>
          <p:nvPr/>
        </p:nvSpPr>
        <p:spPr>
          <a:xfrm>
            <a:off x="5240079" y="3547930"/>
            <a:ext cx="1669312" cy="3708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03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deo Lecture 16x9 Light Template" id="{9B038876-6117-C44D-A8E1-0C9F5A6D484A}" vid="{1BA50858-3F7D-8A4C-807F-EF4253F7F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VIdeo Lecture 16x9 Light Template</Template>
  <TotalTime>8468</TotalTime>
  <Words>3025</Words>
  <Application>Microsoft Office PowerPoint</Application>
  <PresentationFormat>Widescreen</PresentationFormat>
  <Paragraphs>346</Paragraphs>
  <Slides>51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ＭＳ Ｐゴシック</vt:lpstr>
      <vt:lpstr>Arial</vt:lpstr>
      <vt:lpstr>Calibri</vt:lpstr>
      <vt:lpstr>Comic Sans MS</vt:lpstr>
      <vt:lpstr>Open Sans</vt:lpstr>
      <vt:lpstr>Open Sans Semibold</vt:lpstr>
      <vt:lpstr>Open Sans Semibold</vt:lpstr>
      <vt:lpstr>Roboto Condensed</vt:lpstr>
      <vt:lpstr>Roboto Condensed Light</vt:lpstr>
      <vt:lpstr>Segoe UI Black</vt:lpstr>
      <vt:lpstr>Times New Roman</vt:lpstr>
      <vt:lpstr>Wingdings</vt:lpstr>
      <vt:lpstr>Wingdings 2</vt:lpstr>
      <vt:lpstr>Wingdings 3</vt:lpstr>
      <vt:lpstr>ZapfDingbatsITC</vt:lpstr>
      <vt:lpstr>VIdeo Lecture 16x9 Light Template</vt:lpstr>
      <vt:lpstr>Unit-5: Link Layer &amp; Local Area Networks</vt:lpstr>
      <vt:lpstr>PowerPoint Presentation</vt:lpstr>
      <vt:lpstr>Introduction of Data Link Layer</vt:lpstr>
      <vt:lpstr>Introduction</vt:lpstr>
      <vt:lpstr>Link Layer Services</vt:lpstr>
      <vt:lpstr>Link Layer Services – Cont…</vt:lpstr>
      <vt:lpstr>Error Detection &amp; Correction Technique</vt:lpstr>
      <vt:lpstr>Error Detection &amp; Correction Technique</vt:lpstr>
      <vt:lpstr>Parity Check</vt:lpstr>
      <vt:lpstr>Parity Check – Cont…</vt:lpstr>
      <vt:lpstr>Checksum</vt:lpstr>
      <vt:lpstr>Checksum - Example</vt:lpstr>
      <vt:lpstr>Cyclic Redundancy Check</vt:lpstr>
      <vt:lpstr>Working of CRC: Sender Side (CRC Generator and Modulo Division)</vt:lpstr>
      <vt:lpstr>Working of CRC: Receiver Side (Checking for errors in the received data)</vt:lpstr>
      <vt:lpstr>Example – Sender Side</vt:lpstr>
      <vt:lpstr>Receiver Side</vt:lpstr>
      <vt:lpstr>PowerPoint Presentation</vt:lpstr>
      <vt:lpstr>CRC – Example: 3</vt:lpstr>
      <vt:lpstr>Multiple Access Links and Protocol</vt:lpstr>
      <vt:lpstr>Multiple Access Links</vt:lpstr>
      <vt:lpstr>Multiple Access Protocols</vt:lpstr>
      <vt:lpstr>Multiple Access Protocols – Cont…</vt:lpstr>
      <vt:lpstr>Multiple Access Protocols – Cont…</vt:lpstr>
      <vt:lpstr>Channel Partitioning Protocols</vt:lpstr>
      <vt:lpstr>TDMA: Time Division Multiple Access</vt:lpstr>
      <vt:lpstr>FDMA: Frequency Division Multiple Access</vt:lpstr>
      <vt:lpstr>CDMA: Code Division Multiple Access</vt:lpstr>
      <vt:lpstr>Random Access Protocols</vt:lpstr>
      <vt:lpstr>Pure Aloha Protocol</vt:lpstr>
      <vt:lpstr>Pure ALOHA – Cont…</vt:lpstr>
      <vt:lpstr>Slotted Aloha</vt:lpstr>
      <vt:lpstr>Slotted Aloha – Cont…</vt:lpstr>
      <vt:lpstr>CSMA/CD (CSMA with Collision Detection)</vt:lpstr>
      <vt:lpstr>CSMA/CD – Cont…</vt:lpstr>
      <vt:lpstr>Taking-turns Protocols</vt:lpstr>
      <vt:lpstr>Polling</vt:lpstr>
      <vt:lpstr>Polling – Cont…</vt:lpstr>
      <vt:lpstr>Token Passing</vt:lpstr>
      <vt:lpstr>Ethernet</vt:lpstr>
      <vt:lpstr>Ethernet – Cont…</vt:lpstr>
      <vt:lpstr>Bit Stuffing &amp; Byte stuffing</vt:lpstr>
      <vt:lpstr>Bit Stuffing</vt:lpstr>
      <vt:lpstr>Bit Stuffing - Example</vt:lpstr>
      <vt:lpstr>Byte Stuffing</vt:lpstr>
      <vt:lpstr>Byte Stuffing - Example</vt:lpstr>
      <vt:lpstr>ARP (Address Resolution Protocol)</vt:lpstr>
      <vt:lpstr>How ARP Works?</vt:lpstr>
      <vt:lpstr>PowerPoint Presentation</vt:lpstr>
      <vt:lpstr>How ARP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Maulik Trivedi</dc:creator>
  <cp:lastModifiedBy>DELL</cp:lastModifiedBy>
  <cp:revision>185</cp:revision>
  <dcterms:created xsi:type="dcterms:W3CDTF">2020-06-29T07:50:49Z</dcterms:created>
  <dcterms:modified xsi:type="dcterms:W3CDTF">2025-09-09T17:32:20Z</dcterms:modified>
</cp:coreProperties>
</file>